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9"/>
  </p:notesMasterIdLst>
  <p:handoutMasterIdLst>
    <p:handoutMasterId r:id="rId40"/>
  </p:handoutMasterIdLst>
  <p:sldIdLst>
    <p:sldId id="256" r:id="rId5"/>
    <p:sldId id="271" r:id="rId6"/>
    <p:sldId id="284" r:id="rId7"/>
    <p:sldId id="285" r:id="rId8"/>
    <p:sldId id="286" r:id="rId9"/>
    <p:sldId id="287" r:id="rId10"/>
    <p:sldId id="288" r:id="rId11"/>
    <p:sldId id="289" r:id="rId12"/>
    <p:sldId id="290" r:id="rId13"/>
    <p:sldId id="291" r:id="rId14"/>
    <p:sldId id="298" r:id="rId15"/>
    <p:sldId id="295" r:id="rId16"/>
    <p:sldId id="296" r:id="rId17"/>
    <p:sldId id="292" r:id="rId18"/>
    <p:sldId id="294" r:id="rId19"/>
    <p:sldId id="297" r:id="rId20"/>
    <p:sldId id="299"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2" r:id="rId34"/>
    <p:sldId id="313" r:id="rId35"/>
    <p:sldId id="314" r:id="rId36"/>
    <p:sldId id="293" r:id="rId37"/>
    <p:sldId id="282" r:id="rId38"/>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欢迎" id="{E75E278A-FF0E-49A4-B170-79828D63BBAD}">
          <p14:sldIdLst>
            <p14:sldId id="256"/>
          </p14:sldIdLst>
        </p14:section>
        <p14:section name="前言与内容说明" id="{B9B51309-D148-4332-87C2-07BE32FBCA3B}">
          <p14:sldIdLst>
            <p14:sldId id="271"/>
            <p14:sldId id="284"/>
            <p14:sldId id="285"/>
            <p14:sldId id="286"/>
            <p14:sldId id="287"/>
            <p14:sldId id="288"/>
            <p14:sldId id="289"/>
            <p14:sldId id="290"/>
            <p14:sldId id="291"/>
            <p14:sldId id="298"/>
            <p14:sldId id="295"/>
            <p14:sldId id="296"/>
            <p14:sldId id="292"/>
            <p14:sldId id="294"/>
            <p14:sldId id="297"/>
            <p14:sldId id="299"/>
            <p14:sldId id="300"/>
            <p14:sldId id="301"/>
            <p14:sldId id="302"/>
            <p14:sldId id="303"/>
            <p14:sldId id="304"/>
            <p14:sldId id="305"/>
            <p14:sldId id="306"/>
            <p14:sldId id="307"/>
            <p14:sldId id="308"/>
            <p14:sldId id="309"/>
            <p14:sldId id="310"/>
            <p14:sldId id="311"/>
            <p14:sldId id="312"/>
            <p14:sldId id="313"/>
            <p14:sldId id="314"/>
            <p14:sldId id="293"/>
          </p14:sldIdLst>
        </p14:section>
        <p14:section name="提问" id="{2CC34DB2-6590-42C0-AD4B-A04C6060184E}">
          <p14:sldIdLst>
            <p14:sldId id="2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923922"/>
    <a:srgbClr val="5B9BD5"/>
    <a:srgbClr val="F5F5F5"/>
    <a:srgbClr val="DD462F"/>
    <a:srgbClr val="404040"/>
    <a:srgbClr val="FF9B45"/>
    <a:srgbClr val="F8CFB6"/>
    <a:srgbClr val="F8CAB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3A18E3-171C-4C63-9DAD-A38F70709C5F}" v="6" dt="2021-09-22T08:07:50.87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4" autoAdjust="0"/>
    <p:restoredTop sz="91996" autoAdjust="0"/>
  </p:normalViewPr>
  <p:slideViewPr>
    <p:cSldViewPr snapToGrid="0">
      <p:cViewPr varScale="1">
        <p:scale>
          <a:sx n="125" d="100"/>
          <a:sy n="125" d="100"/>
        </p:scale>
        <p:origin x="320"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7" d="100"/>
          <a:sy n="77" d="100"/>
        </p:scale>
        <p:origin x="401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gjun Pan" userId="2c95786b2425256d" providerId="LiveId" clId="{343A18E3-171C-4C63-9DAD-A38F70709C5F}"/>
    <pc:docChg chg="custSel delSld modSld modSection">
      <pc:chgData name="Chengjun Pan" userId="2c95786b2425256d" providerId="LiveId" clId="{343A18E3-171C-4C63-9DAD-A38F70709C5F}" dt="2021-09-22T08:15:57.337" v="1223" actId="20577"/>
      <pc:docMkLst>
        <pc:docMk/>
      </pc:docMkLst>
      <pc:sldChg chg="del">
        <pc:chgData name="Chengjun Pan" userId="2c95786b2425256d" providerId="LiveId" clId="{343A18E3-171C-4C63-9DAD-A38F70709C5F}" dt="2021-09-22T08:11:46.029" v="1182" actId="47"/>
        <pc:sldMkLst>
          <pc:docMk/>
          <pc:sldMk cId="1328676004" sldId="257"/>
        </pc:sldMkLst>
      </pc:sldChg>
      <pc:sldChg chg="addSp modSp mod">
        <pc:chgData name="Chengjun Pan" userId="2c95786b2425256d" providerId="LiveId" clId="{343A18E3-171C-4C63-9DAD-A38F70709C5F}" dt="2021-09-22T07:40:00.079" v="189" actId="113"/>
        <pc:sldMkLst>
          <pc:docMk/>
          <pc:sldMk cId="3457616166" sldId="271"/>
        </pc:sldMkLst>
        <pc:spChg chg="add mod">
          <ac:chgData name="Chengjun Pan" userId="2c95786b2425256d" providerId="LiveId" clId="{343A18E3-171C-4C63-9DAD-A38F70709C5F}" dt="2021-09-22T07:40:00.079" v="189" actId="113"/>
          <ac:spMkLst>
            <pc:docMk/>
            <pc:sldMk cId="3457616166" sldId="271"/>
            <ac:spMk id="6" creationId="{A17261A0-61A8-4E43-B45E-5C5F875820B6}"/>
          </ac:spMkLst>
        </pc:spChg>
        <pc:spChg chg="mod">
          <ac:chgData name="Chengjun Pan" userId="2c95786b2425256d" providerId="LiveId" clId="{343A18E3-171C-4C63-9DAD-A38F70709C5F}" dt="2021-09-22T07:33:48.228" v="1" actId="14100"/>
          <ac:spMkLst>
            <pc:docMk/>
            <pc:sldMk cId="3457616166" sldId="271"/>
            <ac:spMk id="38" creationId="{00000000-0000-0000-0000-000000000000}"/>
          </ac:spMkLst>
        </pc:spChg>
      </pc:sldChg>
      <pc:sldChg chg="del">
        <pc:chgData name="Chengjun Pan" userId="2c95786b2425256d" providerId="LiveId" clId="{343A18E3-171C-4C63-9DAD-A38F70709C5F}" dt="2021-09-22T08:11:46.029" v="1182" actId="47"/>
        <pc:sldMkLst>
          <pc:docMk/>
          <pc:sldMk cId="727668169" sldId="275"/>
        </pc:sldMkLst>
      </pc:sldChg>
      <pc:sldChg chg="del">
        <pc:chgData name="Chengjun Pan" userId="2c95786b2425256d" providerId="LiveId" clId="{343A18E3-171C-4C63-9DAD-A38F70709C5F}" dt="2021-09-22T08:11:46.029" v="1182" actId="47"/>
        <pc:sldMkLst>
          <pc:docMk/>
          <pc:sldMk cId="1769326051" sldId="276"/>
        </pc:sldMkLst>
      </pc:sldChg>
      <pc:sldChg chg="addSp delSp modSp mod">
        <pc:chgData name="Chengjun Pan" userId="2c95786b2425256d" providerId="LiveId" clId="{343A18E3-171C-4C63-9DAD-A38F70709C5F}" dt="2021-09-22T07:56:22.645" v="649" actId="5793"/>
        <pc:sldMkLst>
          <pc:docMk/>
          <pc:sldMk cId="1107001750" sldId="279"/>
        </pc:sldMkLst>
        <pc:spChg chg="mod">
          <ac:chgData name="Chengjun Pan" userId="2c95786b2425256d" providerId="LiveId" clId="{343A18E3-171C-4C63-9DAD-A38F70709C5F}" dt="2021-09-22T07:49:14.082" v="456" actId="20577"/>
          <ac:spMkLst>
            <pc:docMk/>
            <pc:sldMk cId="1107001750" sldId="279"/>
            <ac:spMk id="4" creationId="{00000000-0000-0000-0000-000000000000}"/>
          </ac:spMkLst>
        </pc:spChg>
        <pc:spChg chg="mod">
          <ac:chgData name="Chengjun Pan" userId="2c95786b2425256d" providerId="LiveId" clId="{343A18E3-171C-4C63-9DAD-A38F70709C5F}" dt="2021-09-22T07:48:54.027" v="449" actId="1076"/>
          <ac:spMkLst>
            <pc:docMk/>
            <pc:sldMk cId="1107001750" sldId="279"/>
            <ac:spMk id="21" creationId="{00000000-0000-0000-0000-000000000000}"/>
          </ac:spMkLst>
        </pc:spChg>
        <pc:spChg chg="del mod">
          <ac:chgData name="Chengjun Pan" userId="2c95786b2425256d" providerId="LiveId" clId="{343A18E3-171C-4C63-9DAD-A38F70709C5F}" dt="2021-09-22T07:37:51.325" v="109" actId="478"/>
          <ac:spMkLst>
            <pc:docMk/>
            <pc:sldMk cId="1107001750" sldId="279"/>
            <ac:spMk id="25" creationId="{00000000-0000-0000-0000-000000000000}"/>
          </ac:spMkLst>
        </pc:spChg>
        <pc:spChg chg="add mod">
          <ac:chgData name="Chengjun Pan" userId="2c95786b2425256d" providerId="LiveId" clId="{343A18E3-171C-4C63-9DAD-A38F70709C5F}" dt="2021-09-22T07:56:22.645" v="649" actId="5793"/>
          <ac:spMkLst>
            <pc:docMk/>
            <pc:sldMk cId="1107001750" sldId="279"/>
            <ac:spMk id="26" creationId="{19430454-3562-484A-B197-52657BA9D0CA}"/>
          </ac:spMkLst>
        </pc:spChg>
        <pc:spChg chg="mod">
          <ac:chgData name="Chengjun Pan" userId="2c95786b2425256d" providerId="LiveId" clId="{343A18E3-171C-4C63-9DAD-A38F70709C5F}" dt="2021-09-22T07:49:37.623" v="463" actId="1035"/>
          <ac:spMkLst>
            <pc:docMk/>
            <pc:sldMk cId="1107001750" sldId="279"/>
            <ac:spMk id="32" creationId="{00000000-0000-0000-0000-000000000000}"/>
          </ac:spMkLst>
        </pc:spChg>
        <pc:spChg chg="mod">
          <ac:chgData name="Chengjun Pan" userId="2c95786b2425256d" providerId="LiveId" clId="{343A18E3-171C-4C63-9DAD-A38F70709C5F}" dt="2021-09-22T07:48:54.027" v="449" actId="1076"/>
          <ac:spMkLst>
            <pc:docMk/>
            <pc:sldMk cId="1107001750" sldId="279"/>
            <ac:spMk id="36" creationId="{00000000-0000-0000-0000-000000000000}"/>
          </ac:spMkLst>
        </pc:spChg>
        <pc:spChg chg="mod">
          <ac:chgData name="Chengjun Pan" userId="2c95786b2425256d" providerId="LiveId" clId="{343A18E3-171C-4C63-9DAD-A38F70709C5F}" dt="2021-09-22T07:48:54.027" v="449" actId="1076"/>
          <ac:spMkLst>
            <pc:docMk/>
            <pc:sldMk cId="1107001750" sldId="279"/>
            <ac:spMk id="40" creationId="{00000000-0000-0000-0000-000000000000}"/>
          </ac:spMkLst>
        </pc:spChg>
        <pc:grpChg chg="mod">
          <ac:chgData name="Chengjun Pan" userId="2c95786b2425256d" providerId="LiveId" clId="{343A18E3-171C-4C63-9DAD-A38F70709C5F}" dt="2021-09-22T07:48:54.027" v="449" actId="1076"/>
          <ac:grpSpMkLst>
            <pc:docMk/>
            <pc:sldMk cId="1107001750" sldId="279"/>
            <ac:grpSpMk id="18" creationId="{00000000-0000-0000-0000-000000000000}"/>
          </ac:grpSpMkLst>
        </pc:grpChg>
        <pc:grpChg chg="mod">
          <ac:chgData name="Chengjun Pan" userId="2c95786b2425256d" providerId="LiveId" clId="{343A18E3-171C-4C63-9DAD-A38F70709C5F}" dt="2021-09-22T07:49:32.003" v="460" actId="1035"/>
          <ac:grpSpMkLst>
            <pc:docMk/>
            <pc:sldMk cId="1107001750" sldId="279"/>
            <ac:grpSpMk id="22" creationId="{00000000-0000-0000-0000-000000000000}"/>
          </ac:grpSpMkLst>
        </pc:grpChg>
        <pc:grpChg chg="mod">
          <ac:chgData name="Chengjun Pan" userId="2c95786b2425256d" providerId="LiveId" clId="{343A18E3-171C-4C63-9DAD-A38F70709C5F}" dt="2021-09-22T07:48:54.027" v="449" actId="1076"/>
          <ac:grpSpMkLst>
            <pc:docMk/>
            <pc:sldMk cId="1107001750" sldId="279"/>
            <ac:grpSpMk id="33" creationId="{00000000-0000-0000-0000-000000000000}"/>
          </ac:grpSpMkLst>
        </pc:grpChg>
        <pc:grpChg chg="mod">
          <ac:chgData name="Chengjun Pan" userId="2c95786b2425256d" providerId="LiveId" clId="{343A18E3-171C-4C63-9DAD-A38F70709C5F}" dt="2021-09-22T07:48:54.027" v="449" actId="1076"/>
          <ac:grpSpMkLst>
            <pc:docMk/>
            <pc:sldMk cId="1107001750" sldId="279"/>
            <ac:grpSpMk id="37" creationId="{00000000-0000-0000-0000-000000000000}"/>
          </ac:grpSpMkLst>
        </pc:grpChg>
        <pc:picChg chg="mod">
          <ac:chgData name="Chengjun Pan" userId="2c95786b2425256d" providerId="LiveId" clId="{343A18E3-171C-4C63-9DAD-A38F70709C5F}" dt="2021-09-22T07:36:10.965" v="49" actId="1076"/>
          <ac:picMkLst>
            <pc:docMk/>
            <pc:sldMk cId="1107001750" sldId="279"/>
            <ac:picMk id="23" creationId="{00000000-0000-0000-0000-000000000000}"/>
          </ac:picMkLst>
        </pc:picChg>
        <pc:picChg chg="mod">
          <ac:chgData name="Chengjun Pan" userId="2c95786b2425256d" providerId="LiveId" clId="{343A18E3-171C-4C63-9DAD-A38F70709C5F}" dt="2021-09-22T07:36:07.767" v="48" actId="1076"/>
          <ac:picMkLst>
            <pc:docMk/>
            <pc:sldMk cId="1107001750" sldId="279"/>
            <ac:picMk id="29" creationId="{00000000-0000-0000-0000-000000000000}"/>
          </ac:picMkLst>
        </pc:picChg>
      </pc:sldChg>
      <pc:sldChg chg="del">
        <pc:chgData name="Chengjun Pan" userId="2c95786b2425256d" providerId="LiveId" clId="{343A18E3-171C-4C63-9DAD-A38F70709C5F}" dt="2021-09-22T08:11:46.029" v="1182" actId="47"/>
        <pc:sldMkLst>
          <pc:docMk/>
          <pc:sldMk cId="2596833607" sldId="280"/>
        </pc:sldMkLst>
      </pc:sldChg>
      <pc:sldChg chg="addSp delSp modSp mod">
        <pc:chgData name="Chengjun Pan" userId="2c95786b2425256d" providerId="LiveId" clId="{343A18E3-171C-4C63-9DAD-A38F70709C5F}" dt="2021-09-22T08:09:05.723" v="1179" actId="6549"/>
        <pc:sldMkLst>
          <pc:docMk/>
          <pc:sldMk cId="958036878" sldId="281"/>
        </pc:sldMkLst>
        <pc:spChg chg="mod">
          <ac:chgData name="Chengjun Pan" userId="2c95786b2425256d" providerId="LiveId" clId="{343A18E3-171C-4C63-9DAD-A38F70709C5F}" dt="2021-09-22T07:58:57.719" v="730" actId="14100"/>
          <ac:spMkLst>
            <pc:docMk/>
            <pc:sldMk cId="958036878" sldId="281"/>
            <ac:spMk id="3" creationId="{00000000-0000-0000-0000-000000000000}"/>
          </ac:spMkLst>
        </pc:spChg>
        <pc:spChg chg="del mod">
          <ac:chgData name="Chengjun Pan" userId="2c95786b2425256d" providerId="LiveId" clId="{343A18E3-171C-4C63-9DAD-A38F70709C5F}" dt="2021-09-22T08:01:31.212" v="732" actId="478"/>
          <ac:spMkLst>
            <pc:docMk/>
            <pc:sldMk cId="958036878" sldId="281"/>
            <ac:spMk id="5" creationId="{00000000-0000-0000-0000-000000000000}"/>
          </ac:spMkLst>
        </pc:spChg>
        <pc:spChg chg="add mod">
          <ac:chgData name="Chengjun Pan" userId="2c95786b2425256d" providerId="LiveId" clId="{343A18E3-171C-4C63-9DAD-A38F70709C5F}" dt="2021-09-22T08:07:16.062" v="1060" actId="20577"/>
          <ac:spMkLst>
            <pc:docMk/>
            <pc:sldMk cId="958036878" sldId="281"/>
            <ac:spMk id="6" creationId="{9373333C-C158-4CE9-B3B0-69B770CECC80}"/>
          </ac:spMkLst>
        </pc:spChg>
        <pc:spChg chg="add mod">
          <ac:chgData name="Chengjun Pan" userId="2c95786b2425256d" providerId="LiveId" clId="{343A18E3-171C-4C63-9DAD-A38F70709C5F}" dt="2021-09-22T08:09:05.723" v="1179" actId="6549"/>
          <ac:spMkLst>
            <pc:docMk/>
            <pc:sldMk cId="958036878" sldId="281"/>
            <ac:spMk id="8" creationId="{47E0F76A-5F24-44AE-8D70-13369CEBFE70}"/>
          </ac:spMkLst>
        </pc:spChg>
        <pc:picChg chg="mod">
          <ac:chgData name="Chengjun Pan" userId="2c95786b2425256d" providerId="LiveId" clId="{343A18E3-171C-4C63-9DAD-A38F70709C5F}" dt="2021-09-22T07:56:47.181" v="650" actId="1076"/>
          <ac:picMkLst>
            <pc:docMk/>
            <pc:sldMk cId="958036878" sldId="281"/>
            <ac:picMk id="7" creationId="{9F029C1A-F15A-44BF-996A-1F59B3110D78}"/>
          </ac:picMkLst>
        </pc:picChg>
      </pc:sldChg>
      <pc:sldChg chg="delSp modSp mod">
        <pc:chgData name="Chengjun Pan" userId="2c95786b2425256d" providerId="LiveId" clId="{343A18E3-171C-4C63-9DAD-A38F70709C5F}" dt="2021-09-22T08:15:57.337" v="1223" actId="20577"/>
        <pc:sldMkLst>
          <pc:docMk/>
          <pc:sldMk cId="893025881" sldId="282"/>
        </pc:sldMkLst>
        <pc:spChg chg="del">
          <ac:chgData name="Chengjun Pan" userId="2c95786b2425256d" providerId="LiveId" clId="{343A18E3-171C-4C63-9DAD-A38F70709C5F}" dt="2021-09-22T08:11:31.293" v="1181" actId="478"/>
          <ac:spMkLst>
            <pc:docMk/>
            <pc:sldMk cId="893025881" sldId="282"/>
            <ac:spMk id="5" creationId="{00000000-0000-0000-0000-000000000000}"/>
          </ac:spMkLst>
        </pc:spChg>
        <pc:spChg chg="del">
          <ac:chgData name="Chengjun Pan" userId="2c95786b2425256d" providerId="LiveId" clId="{343A18E3-171C-4C63-9DAD-A38F70709C5F}" dt="2021-09-22T08:11:23.471" v="1180" actId="478"/>
          <ac:spMkLst>
            <pc:docMk/>
            <pc:sldMk cId="893025881" sldId="282"/>
            <ac:spMk id="9" creationId="{00000000-0000-0000-0000-000000000000}"/>
          </ac:spMkLst>
        </pc:spChg>
        <pc:spChg chg="mod">
          <ac:chgData name="Chengjun Pan" userId="2c95786b2425256d" providerId="LiveId" clId="{343A18E3-171C-4C63-9DAD-A38F70709C5F}" dt="2021-09-22T08:15:57.337" v="1223" actId="20577"/>
          <ac:spMkLst>
            <pc:docMk/>
            <pc:sldMk cId="893025881" sldId="282"/>
            <ac:spMk id="10" creationId="{00000000-0000-0000-0000-000000000000}"/>
          </ac:spMkLst>
        </pc:spChg>
        <pc:picChg chg="del">
          <ac:chgData name="Chengjun Pan" userId="2c95786b2425256d" providerId="LiveId" clId="{343A18E3-171C-4C63-9DAD-A38F70709C5F}" dt="2021-09-22T08:11:23.471" v="1180" actId="478"/>
          <ac:picMkLst>
            <pc:docMk/>
            <pc:sldMk cId="893025881" sldId="282"/>
            <ac:picMk id="2" creationId="{00000000-0000-0000-0000-000000000000}"/>
          </ac:picMkLst>
        </pc:picChg>
        <pc:picChg chg="del">
          <ac:chgData name="Chengjun Pan" userId="2c95786b2425256d" providerId="LiveId" clId="{343A18E3-171C-4C63-9DAD-A38F70709C5F}" dt="2021-09-22T08:11:23.471" v="1180" actId="478"/>
          <ac:picMkLst>
            <pc:docMk/>
            <pc:sldMk cId="893025881" sldId="282"/>
            <ac:picMk id="7" creationId="{00000000-0000-0000-0000-000000000000}"/>
          </ac:picMkLst>
        </pc:picChg>
        <pc:picChg chg="del">
          <ac:chgData name="Chengjun Pan" userId="2c95786b2425256d" providerId="LiveId" clId="{343A18E3-171C-4C63-9DAD-A38F70709C5F}" dt="2021-09-22T08:11:23.471" v="1180" actId="478"/>
          <ac:picMkLst>
            <pc:docMk/>
            <pc:sldMk cId="893025881" sldId="282"/>
            <ac:picMk id="8" creationId="{00000000-0000-0000-0000-000000000000}"/>
          </ac:picMkLst>
        </pc:picChg>
        <pc:picChg chg="del">
          <ac:chgData name="Chengjun Pan" userId="2c95786b2425256d" providerId="LiveId" clId="{343A18E3-171C-4C63-9DAD-A38F70709C5F}" dt="2021-09-22T08:11:23.471" v="1180" actId="478"/>
          <ac:picMkLst>
            <pc:docMk/>
            <pc:sldMk cId="893025881" sldId="282"/>
            <ac:picMk id="11"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8DCC1CE-327E-4905-BC7C-3C0AE3B60D6C}" type="datetime1">
              <a:rPr lang="zh-CN" altLang="en-US" smtClean="0">
                <a:latin typeface="Microsoft YaHei UI" panose="020B0503020204020204" pitchFamily="34" charset="-122"/>
                <a:ea typeface="Microsoft YaHei UI" panose="020B0503020204020204" pitchFamily="34" charset="-122"/>
              </a:rPr>
              <a:t>2022/4/18</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56F2ECAB-FF34-48C3-94CF-D49698A33E3C}" type="datetime1">
              <a:rPr lang="zh-CN" altLang="en-US" smtClean="0"/>
              <a:pPr/>
              <a:t>2022/4/18</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F61EA0F-A667-4B49-8422-0062BC55E249}" type="slidenum">
              <a:rPr lang="en-US" altLang="zh-CN" smtClean="0"/>
              <a:pPr/>
              <a:t>‹#›</a:t>
            </a:fld>
            <a:endParaRPr lang="zh-CN" alt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rtlCol="0"/>
          <a:lstStyle/>
          <a:p>
            <a:pPr rtl="0"/>
            <a:r>
              <a:rPr lang="zh-CN" altLang="en-US" noProof="0" dirty="0">
                <a:latin typeface="Microsoft YaHei UI" panose="020B0503020204020204" pitchFamily="34" charset="-122"/>
                <a:ea typeface="Microsoft YaHei UI" panose="020B0503020204020204" pitchFamily="34" charset="-122"/>
              </a:rPr>
              <a:t>这个部分不是从零开始的，而是针对已经学习过 </a:t>
            </a:r>
            <a:r>
              <a:rPr lang="en-US" altLang="zh-CN" noProof="0" dirty="0">
                <a:latin typeface="Microsoft YaHei UI" panose="020B0503020204020204" pitchFamily="34" charset="-122"/>
                <a:ea typeface="Microsoft YaHei UI" panose="020B0503020204020204" pitchFamily="34" charset="-122"/>
              </a:rPr>
              <a:t>asp.net core </a:t>
            </a:r>
            <a:r>
              <a:rPr lang="zh-CN" altLang="en-US" noProof="0" dirty="0">
                <a:latin typeface="Microsoft YaHei UI" panose="020B0503020204020204" pitchFamily="34" charset="-122"/>
                <a:ea typeface="Microsoft YaHei UI" panose="020B0503020204020204" pitchFamily="34" charset="-122"/>
              </a:rPr>
              <a:t>，并且有一定基础的学员的。</a:t>
            </a:r>
          </a:p>
        </p:txBody>
      </p:sp>
      <p:sp>
        <p:nvSpPr>
          <p:cNvPr id="4" name="幻灯片编号占位符 3"/>
          <p:cNvSpPr>
            <a:spLocks noGrp="1"/>
          </p:cNvSpPr>
          <p:nvPr>
            <p:ph type="sldNum" sz="quarter" idx="10"/>
          </p:nvPr>
        </p:nvSpPr>
        <p:spPr/>
        <p:txBody>
          <a:bodyPr rtlCol="0"/>
          <a:lstStyle/>
          <a:p>
            <a:pPr rtl="0"/>
            <a:fld id="{DF61EA0F-A667-4B49-8422-0062BC55E249}" type="slidenum">
              <a:rPr lang="en-US" altLang="zh-CN" smtClean="0"/>
              <a:t>1</a:t>
            </a:fld>
            <a:endParaRPr lang="zh-CN" alt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noProof="0"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DF61EA0F-A667-4B49-8422-0062BC55E249}" type="slidenum">
              <a:rPr lang="en-US" altLang="zh-CN" smtClean="0"/>
              <a:pPr/>
              <a:t>2</a:t>
            </a:fld>
            <a:endParaRPr lang="zh-CN" altLang="en-US"/>
          </a:p>
        </p:txBody>
      </p:sp>
    </p:spTree>
    <p:extLst>
      <p:ext uri="{BB962C8B-B14F-4D97-AF65-F5344CB8AC3E}">
        <p14:creationId xmlns:p14="http://schemas.microsoft.com/office/powerpoint/2010/main" val="3526395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altLang="zh-CN" smtClean="0"/>
              <a:pPr/>
              <a:t>4</a:t>
            </a:fld>
            <a:endParaRPr lang="zh-CN" altLang="en-US"/>
          </a:p>
        </p:txBody>
      </p:sp>
    </p:spTree>
    <p:extLst>
      <p:ext uri="{BB962C8B-B14F-4D97-AF65-F5344CB8AC3E}">
        <p14:creationId xmlns:p14="http://schemas.microsoft.com/office/powerpoint/2010/main" val="4098260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rtlCol="0"/>
          <a:lstStyle/>
          <a:p>
            <a:pPr rtl="0"/>
            <a:r>
              <a:rPr lang="zh-CN" altLang="en-US" noProof="0" dirty="0">
                <a:latin typeface="Microsoft YaHei UI" panose="020B0503020204020204" pitchFamily="34" charset="-122"/>
                <a:ea typeface="Microsoft YaHei UI" panose="020B0503020204020204" pitchFamily="34" charset="-122"/>
              </a:rPr>
              <a:t>在“幻灯片放映”模式下，选择箭头访问相应链接。</a:t>
            </a:r>
          </a:p>
        </p:txBody>
      </p:sp>
      <p:sp>
        <p:nvSpPr>
          <p:cNvPr id="4" name="灯片编号占位符 3"/>
          <p:cNvSpPr>
            <a:spLocks noGrp="1"/>
          </p:cNvSpPr>
          <p:nvPr>
            <p:ph type="sldNum" sz="quarter" idx="10"/>
          </p:nvPr>
        </p:nvSpPr>
        <p:spPr/>
        <p:txBody>
          <a:bodyPr rtlCol="0"/>
          <a:lstStyle/>
          <a:p>
            <a:pPr rtl="0"/>
            <a:fld id="{DF61EA0F-A667-4B49-8422-0062BC55E249}" type="slidenum">
              <a:rPr lang="en-US" altLang="zh-CN" smtClean="0"/>
              <a:t>34</a:t>
            </a:fld>
            <a:endParaRPr lang="zh-CN" altLang="en-US"/>
          </a:p>
        </p:txBody>
      </p:sp>
    </p:spTree>
    <p:extLst>
      <p:ext uri="{BB962C8B-B14F-4D97-AF65-F5344CB8AC3E}">
        <p14:creationId xmlns:p14="http://schemas.microsoft.com/office/powerpoint/2010/main" val="3421780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长方形 6"/>
          <p:cNvSpPr/>
          <p:nvPr userDrawn="1"/>
        </p:nvSpPr>
        <p:spPr bwMode="blackWhite">
          <a:xfrm>
            <a:off x="95459" y="80387"/>
            <a:ext cx="12022853" cy="6702249"/>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35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矩形 8"/>
          <p:cNvSpPr/>
          <p:nvPr userDrawn="1"/>
        </p:nvSpPr>
        <p:spPr>
          <a:xfrm>
            <a:off x="64477" y="62802"/>
            <a:ext cx="12063046" cy="6732396"/>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zh-CN" altLang="en-US" sz="1350" noProof="0">
              <a:latin typeface="Microsoft YaHei UI" panose="020B0503020204020204" pitchFamily="34" charset="-122"/>
              <a:ea typeface="Microsoft YaHei UI" panose="020B0503020204020204" pitchFamily="34" charset="-122"/>
            </a:endParaRPr>
          </a:p>
        </p:txBody>
      </p:sp>
      <p:cxnSp>
        <p:nvCxnSpPr>
          <p:cNvPr id="12" name="直接连接符​ 11"/>
          <p:cNvCxnSpPr>
            <a:cxnSpLocks/>
          </p:cNvCxnSpPr>
          <p:nvPr userDrawn="1"/>
        </p:nvCxnSpPr>
        <p:spPr>
          <a:xfrm>
            <a:off x="229807" y="879869"/>
            <a:ext cx="11717683"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标题 3"/>
          <p:cNvSpPr>
            <a:spLocks noGrp="1"/>
          </p:cNvSpPr>
          <p:nvPr>
            <p:ph type="title"/>
          </p:nvPr>
        </p:nvSpPr>
        <p:spPr>
          <a:xfrm>
            <a:off x="229807" y="116665"/>
            <a:ext cx="6877119" cy="640080"/>
          </a:xfrm>
        </p:spPr>
        <p:txBody>
          <a:bodyPr rtlCol="0" anchor="b" anchorCtr="0">
            <a:normAutofit/>
          </a:bodyPr>
          <a:lstStyle>
            <a:lvl1pPr>
              <a:defRPr sz="2400" b="1">
                <a:solidFill>
                  <a:schemeClr val="bg2">
                    <a:lumMod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p:cNvSpPr>
            <a:spLocks noGrp="1"/>
          </p:cNvSpPr>
          <p:nvPr>
            <p:ph sz="quarter" idx="10"/>
          </p:nvPr>
        </p:nvSpPr>
        <p:spPr>
          <a:xfrm>
            <a:off x="231648" y="1078892"/>
            <a:ext cx="4416552" cy="3977640"/>
          </a:xfrm>
        </p:spPr>
        <p:txBody>
          <a:bodyPr vert="horz" lIns="91440" tIns="45720" rIns="91440" bIns="45720" rtlCol="0">
            <a:normAutofit/>
          </a:bodyPr>
          <a:lstStyle>
            <a:lvl1pPr>
              <a:defRPr lang="en-US" sz="900" smtClean="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defRPr lang="en-US" sz="900" smtClean="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defRPr lang="en-US" sz="900" smtClean="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defRPr lang="en-US" sz="900" smtClean="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defRPr lang="en-US" sz="90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marL="0" lvl="0" indent="0" rtl="0">
              <a:lnSpc>
                <a:spcPct val="150000"/>
              </a:lnSpc>
              <a:spcBef>
                <a:spcPts val="750"/>
              </a:spcBef>
              <a:spcAft>
                <a:spcPts val="900"/>
              </a:spcAft>
              <a:buNone/>
            </a:pPr>
            <a:r>
              <a:rPr lang="zh-CN" altLang="en-US" noProof="0" dirty="0"/>
              <a:t>单击此处编辑母版文本样式</a:t>
            </a:r>
          </a:p>
          <a:p>
            <a:pPr marL="0" lvl="1" indent="0" rtl="0">
              <a:lnSpc>
                <a:spcPct val="150000"/>
              </a:lnSpc>
              <a:spcBef>
                <a:spcPts val="750"/>
              </a:spcBef>
              <a:spcAft>
                <a:spcPts val="900"/>
              </a:spcAft>
              <a:buNone/>
            </a:pPr>
            <a:r>
              <a:rPr lang="zh-CN" altLang="en-US" noProof="0" dirty="0"/>
              <a:t>二级</a:t>
            </a:r>
          </a:p>
          <a:p>
            <a:pPr marL="0" lvl="2" indent="0" rtl="0">
              <a:lnSpc>
                <a:spcPct val="150000"/>
              </a:lnSpc>
              <a:spcBef>
                <a:spcPts val="750"/>
              </a:spcBef>
              <a:spcAft>
                <a:spcPts val="900"/>
              </a:spcAft>
              <a:buNone/>
            </a:pPr>
            <a:r>
              <a:rPr lang="zh-CN" altLang="en-US" noProof="0" dirty="0"/>
              <a:t>三级</a:t>
            </a:r>
          </a:p>
          <a:p>
            <a:pPr marL="0" lvl="3" indent="0" rtl="0">
              <a:lnSpc>
                <a:spcPct val="150000"/>
              </a:lnSpc>
              <a:spcBef>
                <a:spcPts val="750"/>
              </a:spcBef>
              <a:spcAft>
                <a:spcPts val="900"/>
              </a:spcAft>
              <a:buNone/>
            </a:pPr>
            <a:r>
              <a:rPr lang="zh-CN" altLang="en-US" noProof="0" dirty="0"/>
              <a:t>四级</a:t>
            </a:r>
          </a:p>
          <a:p>
            <a:pPr marL="0" lvl="4" indent="0" rtl="0">
              <a:lnSpc>
                <a:spcPct val="150000"/>
              </a:lnSpc>
              <a:spcBef>
                <a:spcPts val="750"/>
              </a:spcBef>
              <a:spcAft>
                <a:spcPts val="900"/>
              </a:spcAft>
              <a:buNone/>
            </a:pPr>
            <a:r>
              <a:rPr lang="zh-CN" altLang="en-US" noProof="0" dirty="0"/>
              <a:t>五级</a:t>
            </a:r>
          </a:p>
        </p:txBody>
      </p:sp>
      <p:sp>
        <p:nvSpPr>
          <p:cNvPr id="6" name="日期占位符 3"/>
          <p:cNvSpPr>
            <a:spLocks noGrp="1"/>
          </p:cNvSpPr>
          <p:nvPr>
            <p:ph type="dt" sz="half" idx="2"/>
          </p:nvPr>
        </p:nvSpPr>
        <p:spPr>
          <a:xfrm>
            <a:off x="539496" y="6203954"/>
            <a:ext cx="3276600" cy="365125"/>
          </a:xfrm>
          <a:prstGeom prst="rect">
            <a:avLst/>
          </a:prstGeom>
        </p:spPr>
        <p:txBody>
          <a:bodyPr vert="horz" lIns="91440" tIns="45720" rIns="91440" bIns="45720" rtlCol="0" anchor="ctr"/>
          <a:lstStyle>
            <a:lvl1pPr algn="l">
              <a:defRPr sz="9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3CF7612A-7C7D-41EF-9275-BA82F6A6A076}" type="datetime1">
              <a:rPr lang="zh-CN" altLang="en-US" smtClean="0"/>
              <a:t>2022/4/18</a:t>
            </a:fld>
            <a:endParaRPr lang="zh-CN" altLang="en-US"/>
          </a:p>
        </p:txBody>
      </p:sp>
      <p:sp>
        <p:nvSpPr>
          <p:cNvPr id="7" name="页脚占位符 4"/>
          <p:cNvSpPr>
            <a:spLocks noGrp="1"/>
          </p:cNvSpPr>
          <p:nvPr>
            <p:ph type="ftr" sz="quarter" idx="3"/>
          </p:nvPr>
        </p:nvSpPr>
        <p:spPr>
          <a:xfrm>
            <a:off x="4648200" y="6203954"/>
            <a:ext cx="2895600" cy="365125"/>
          </a:xfrm>
          <a:prstGeom prst="rect">
            <a:avLst/>
          </a:prstGeom>
        </p:spPr>
        <p:txBody>
          <a:bodyPr vert="horz" lIns="91440" tIns="45720" rIns="91440" bIns="45720" rtlCol="0" anchor="ctr"/>
          <a:lstStyle>
            <a:lvl1pPr algn="ctr">
              <a:defRPr sz="9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zh-CN" altLang="en-US"/>
          </a:p>
        </p:txBody>
      </p:sp>
      <p:sp>
        <p:nvSpPr>
          <p:cNvPr id="8" name="灯片编号占位符 5"/>
          <p:cNvSpPr>
            <a:spLocks noGrp="1"/>
          </p:cNvSpPr>
          <p:nvPr>
            <p:ph type="sldNum" sz="quarter" idx="4"/>
          </p:nvPr>
        </p:nvSpPr>
        <p:spPr>
          <a:xfrm>
            <a:off x="8371927" y="6203954"/>
            <a:ext cx="3276600" cy="365125"/>
          </a:xfrm>
          <a:prstGeom prst="rect">
            <a:avLst/>
          </a:prstGeom>
        </p:spPr>
        <p:txBody>
          <a:bodyPr vert="horz" lIns="91440" tIns="45720" rIns="91440" bIns="45720" rtlCol="0" anchor="ctr"/>
          <a:lstStyle>
            <a:lvl1pPr algn="r">
              <a:defRPr sz="9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smtClean="0"/>
              <a:pPr/>
              <a:t>‹#›</a:t>
            </a:fld>
            <a:endParaRPr lang="zh-CN" altLang="en-US"/>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9" name="长方形 8"/>
          <p:cNvSpPr/>
          <p:nvPr userDrawn="1"/>
        </p:nvSpPr>
        <p:spPr>
          <a:xfrm>
            <a:off x="254953" y="26278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350" noProof="0">
              <a:latin typeface="Microsoft YaHei UI" panose="020B0503020204020204" pitchFamily="34" charset="-122"/>
              <a:ea typeface="Microsoft YaHei UI" panose="020B0503020204020204" pitchFamily="34" charset="-122"/>
            </a:endParaRPr>
          </a:p>
        </p:txBody>
      </p:sp>
      <p:sp>
        <p:nvSpPr>
          <p:cNvPr id="10" name="矩形 9"/>
          <p:cNvSpPr/>
          <p:nvPr userDrawn="1"/>
        </p:nvSpPr>
        <p:spPr bwMode="blackWhite">
          <a:xfrm>
            <a:off x="254951" y="262786"/>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35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521208" y="1536192"/>
            <a:ext cx="6876288" cy="640080"/>
          </a:xfrm>
        </p:spPr>
        <p:txBody>
          <a:bodyPr rtlCol="0">
            <a:normAutofit/>
          </a:bodyPr>
          <a:lstStyle>
            <a:lvl1pPr>
              <a:defRPr sz="27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7" name="内容占位符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1800" smtClean="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defRPr lang="en-US" sz="900" dirty="0" smtClean="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defRPr lang="en-US" sz="900" dirty="0" smtClean="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defRPr lang="en-US" sz="900" dirty="0" smtClean="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defRPr lang="en-US" sz="900" dirty="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marL="0" lvl="0" indent="0" rtl="0">
              <a:lnSpc>
                <a:spcPct val="150000"/>
              </a:lnSpc>
              <a:spcBef>
                <a:spcPts val="750"/>
              </a:spcBef>
              <a:spcAft>
                <a:spcPts val="900"/>
              </a:spcAft>
              <a:buNone/>
            </a:pPr>
            <a:r>
              <a:rPr lang="zh-CN" altLang="en-US" noProof="0"/>
              <a:t>单击此处编辑母版文本样式</a:t>
            </a:r>
          </a:p>
          <a:p>
            <a:pPr marL="0" lvl="1" indent="0" rtl="0">
              <a:lnSpc>
                <a:spcPct val="150000"/>
              </a:lnSpc>
              <a:spcBef>
                <a:spcPts val="750"/>
              </a:spcBef>
              <a:spcAft>
                <a:spcPts val="900"/>
              </a:spcAft>
              <a:buNone/>
            </a:pPr>
            <a:r>
              <a:rPr lang="zh-CN" altLang="en-US" noProof="0"/>
              <a:t>二级</a:t>
            </a:r>
          </a:p>
          <a:p>
            <a:pPr marL="0" lvl="2" indent="0" rtl="0">
              <a:lnSpc>
                <a:spcPct val="150000"/>
              </a:lnSpc>
              <a:spcBef>
                <a:spcPts val="750"/>
              </a:spcBef>
              <a:spcAft>
                <a:spcPts val="900"/>
              </a:spcAft>
              <a:buNone/>
            </a:pPr>
            <a:r>
              <a:rPr lang="zh-CN" altLang="en-US" noProof="0"/>
              <a:t>三级</a:t>
            </a:r>
          </a:p>
          <a:p>
            <a:pPr marL="0" lvl="3" indent="0" rtl="0">
              <a:lnSpc>
                <a:spcPct val="150000"/>
              </a:lnSpc>
              <a:spcBef>
                <a:spcPts val="750"/>
              </a:spcBef>
              <a:spcAft>
                <a:spcPts val="900"/>
              </a:spcAft>
              <a:buNone/>
            </a:pPr>
            <a:r>
              <a:rPr lang="zh-CN" altLang="en-US" noProof="0"/>
              <a:t>四级</a:t>
            </a:r>
          </a:p>
          <a:p>
            <a:pPr marL="0" lvl="4" indent="0" rtl="0">
              <a:lnSpc>
                <a:spcPct val="150000"/>
              </a:lnSpc>
              <a:spcBef>
                <a:spcPts val="750"/>
              </a:spcBef>
              <a:spcAft>
                <a:spcPts val="900"/>
              </a:spcAft>
              <a:buNone/>
            </a:pPr>
            <a:r>
              <a:rPr lang="zh-CN" altLang="en-US" noProof="0"/>
              <a:t>五级</a:t>
            </a:r>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256033" y="26517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zh-CN" altLang="en-US" sz="1350" noProof="0">
              <a:latin typeface="Microsoft YaHei UI" panose="020B0503020204020204" pitchFamily="34" charset="-122"/>
              <a:ea typeface="Microsoft YaHei UI" panose="020B0503020204020204" pitchFamily="34" charset="-122"/>
            </a:endParaRPr>
          </a:p>
        </p:txBody>
      </p:sp>
      <p:sp>
        <p:nvSpPr>
          <p:cNvPr id="2" name="标题占位符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zh-CN" altLang="en-US" noProof="0"/>
              <a:t>单击此处编辑母版标题样式</a:t>
            </a:r>
          </a:p>
        </p:txBody>
      </p:sp>
      <p:sp>
        <p:nvSpPr>
          <p:cNvPr id="3" name="文本占位符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2"/>
          </p:nvPr>
        </p:nvSpPr>
        <p:spPr>
          <a:xfrm>
            <a:off x="539496" y="6203954"/>
            <a:ext cx="3276600" cy="365125"/>
          </a:xfrm>
          <a:prstGeom prst="rect">
            <a:avLst/>
          </a:prstGeom>
        </p:spPr>
        <p:txBody>
          <a:bodyPr vert="horz" lIns="91440" tIns="45720" rIns="91440" bIns="45720" rtlCol="0" anchor="ctr"/>
          <a:lstStyle>
            <a:lvl1pPr algn="l">
              <a:defRPr sz="9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03B070BE-7F39-4CFE-B298-8B89566852DF}" type="datetime1">
              <a:rPr lang="zh-CN" altLang="en-US" smtClean="0"/>
              <a:t>2022/4/18</a:t>
            </a:fld>
            <a:endParaRPr lang="zh-CN" altLang="en-US"/>
          </a:p>
        </p:txBody>
      </p:sp>
      <p:sp>
        <p:nvSpPr>
          <p:cNvPr id="5" name="页脚占位符 4"/>
          <p:cNvSpPr>
            <a:spLocks noGrp="1"/>
          </p:cNvSpPr>
          <p:nvPr>
            <p:ph type="ftr" sz="quarter" idx="3"/>
          </p:nvPr>
        </p:nvSpPr>
        <p:spPr>
          <a:xfrm>
            <a:off x="4648200" y="6203954"/>
            <a:ext cx="2895600" cy="365125"/>
          </a:xfrm>
          <a:prstGeom prst="rect">
            <a:avLst/>
          </a:prstGeom>
        </p:spPr>
        <p:txBody>
          <a:bodyPr vert="horz" lIns="91440" tIns="45720" rIns="91440" bIns="45720" rtlCol="0" anchor="ctr"/>
          <a:lstStyle>
            <a:lvl1pPr algn="ctr">
              <a:defRPr sz="9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375904" y="6203954"/>
            <a:ext cx="3276600" cy="365125"/>
          </a:xfrm>
          <a:prstGeom prst="rect">
            <a:avLst/>
          </a:prstGeom>
        </p:spPr>
        <p:txBody>
          <a:bodyPr vert="horz" lIns="91440" tIns="45720" rIns="91440" bIns="45720" rtlCol="0" anchor="ctr"/>
          <a:lstStyle>
            <a:lvl1pPr algn="r">
              <a:defRPr sz="9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smtClean="0"/>
              <a:pPr/>
              <a:t>‹#›</a:t>
            </a:fld>
            <a:endParaRPr lang="zh-CN" altLang="en-US"/>
          </a:p>
        </p:txBody>
      </p:sp>
      <p:cxnSp>
        <p:nvCxnSpPr>
          <p:cNvPr id="8" name="直接连接符 7"/>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l" defTabSz="685800" rtl="0" eaLnBrk="1" latinLnBrk="0" hangingPunct="1">
        <a:spcBef>
          <a:spcPct val="0"/>
        </a:spcBef>
        <a:buNone/>
        <a:defRPr sz="2100"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0" indent="0" algn="l" defTabSz="685800" rtl="0" eaLnBrk="1" latinLnBrk="0" hangingPunct="1">
        <a:lnSpc>
          <a:spcPct val="150000"/>
        </a:lnSpc>
        <a:spcBef>
          <a:spcPts val="750"/>
        </a:spcBef>
        <a:spcAft>
          <a:spcPts val="900"/>
        </a:spcAft>
        <a:buFontTx/>
        <a:buNone/>
        <a:defRPr lang="en-US" sz="900" kern="1200" dirty="0">
          <a:solidFill>
            <a:schemeClr val="tx1"/>
          </a:solidFill>
          <a:latin typeface="Microsoft YaHei UI" panose="020B0503020204020204" pitchFamily="34" charset="-122"/>
          <a:ea typeface="Microsoft YaHei UI" panose="020B0503020204020204" pitchFamily="34" charset="-122"/>
          <a:cs typeface="+mn-cs"/>
        </a:defRPr>
      </a:lvl1pPr>
      <a:lvl2pPr marL="171450" indent="-171450" algn="l" defTabSz="685800" rtl="0" eaLnBrk="1" latinLnBrk="0" hangingPunct="1">
        <a:lnSpc>
          <a:spcPct val="150000"/>
        </a:lnSpc>
        <a:spcBef>
          <a:spcPts val="750"/>
        </a:spcBef>
        <a:spcAft>
          <a:spcPts val="900"/>
        </a:spcAft>
        <a:buFont typeface="Arial" panose="020B0604020202020204" pitchFamily="34" charset="0"/>
        <a:buChar char="•"/>
        <a:defRPr lang="en-US" sz="900" kern="1200" dirty="0">
          <a:solidFill>
            <a:schemeClr val="tx1"/>
          </a:solidFill>
          <a:latin typeface="Microsoft YaHei UI" panose="020B0503020204020204" pitchFamily="34" charset="-122"/>
          <a:ea typeface="Microsoft YaHei UI" panose="020B0503020204020204" pitchFamily="34" charset="-122"/>
          <a:cs typeface="+mn-cs"/>
        </a:defRPr>
      </a:lvl2pPr>
      <a:lvl3pPr marL="514350" indent="-171450" algn="l" defTabSz="685800" rtl="0" eaLnBrk="1" latinLnBrk="0" hangingPunct="1">
        <a:lnSpc>
          <a:spcPct val="150000"/>
        </a:lnSpc>
        <a:spcBef>
          <a:spcPts val="750"/>
        </a:spcBef>
        <a:spcAft>
          <a:spcPts val="900"/>
        </a:spcAft>
        <a:buFont typeface="Arial" panose="020B0604020202020204" pitchFamily="34" charset="0"/>
        <a:buChar char="•"/>
        <a:defRPr lang="en-US" sz="900" kern="1200" dirty="0">
          <a:solidFill>
            <a:schemeClr val="tx1"/>
          </a:solidFill>
          <a:latin typeface="Microsoft YaHei UI" panose="020B0503020204020204" pitchFamily="34" charset="-122"/>
          <a:ea typeface="Microsoft YaHei UI" panose="020B0503020204020204" pitchFamily="34" charset="-122"/>
          <a:cs typeface="+mn-cs"/>
        </a:defRPr>
      </a:lvl3pPr>
      <a:lvl4pPr marL="857250" indent="-171450" algn="l" defTabSz="685800" rtl="0" eaLnBrk="1" latinLnBrk="0" hangingPunct="1">
        <a:lnSpc>
          <a:spcPct val="150000"/>
        </a:lnSpc>
        <a:spcBef>
          <a:spcPts val="750"/>
        </a:spcBef>
        <a:spcAft>
          <a:spcPts val="900"/>
        </a:spcAft>
        <a:buFont typeface="Arial" panose="020B0604020202020204" pitchFamily="34" charset="0"/>
        <a:buChar char="•"/>
        <a:defRPr lang="en-US" sz="900" kern="1200" dirty="0" smtClean="0">
          <a:solidFill>
            <a:schemeClr val="tx1"/>
          </a:solidFill>
          <a:latin typeface="Microsoft YaHei UI" panose="020B0503020204020204" pitchFamily="34" charset="-122"/>
          <a:ea typeface="Microsoft YaHei UI" panose="020B0503020204020204" pitchFamily="34" charset="-122"/>
          <a:cs typeface="+mn-cs"/>
        </a:defRPr>
      </a:lvl4pPr>
      <a:lvl5pPr marL="1200150" indent="-171450" algn="l" defTabSz="685800" rtl="0" eaLnBrk="1" latinLnBrk="0" hangingPunct="1">
        <a:lnSpc>
          <a:spcPct val="150000"/>
        </a:lnSpc>
        <a:spcBef>
          <a:spcPts val="750"/>
        </a:spcBef>
        <a:spcAft>
          <a:spcPts val="900"/>
        </a:spcAft>
        <a:buFont typeface="Arial" panose="020B0604020202020204" pitchFamily="34" charset="0"/>
        <a:buChar char="•"/>
        <a:defRPr lang="en-US" sz="900" kern="1200" dirty="0" smtClean="0">
          <a:solidFill>
            <a:schemeClr val="tx1"/>
          </a:solidFill>
          <a:latin typeface="Microsoft YaHei UI" panose="020B0503020204020204" pitchFamily="34" charset="-122"/>
          <a:ea typeface="Microsoft YaHei UI" panose="020B0503020204020204" pitchFamily="34" charset="-122"/>
          <a:cs typeface="+mn-cs"/>
        </a:defRPr>
      </a:lvl5pPr>
      <a:lvl6pPr marL="1543050" indent="-171450" algn="l" defTabSz="685800" rtl="0" eaLnBrk="1" latinLnBrk="0" hangingPunct="1">
        <a:lnSpc>
          <a:spcPct val="150000"/>
        </a:lnSpc>
        <a:spcBef>
          <a:spcPts val="750"/>
        </a:spcBef>
        <a:spcAft>
          <a:spcPts val="900"/>
        </a:spcAft>
        <a:buFont typeface="Arial" panose="020B0604020202020204" pitchFamily="34" charset="0"/>
        <a:buChar char="•"/>
        <a:defRPr lang="en-US" sz="900" kern="1200" dirty="0" smtClean="0">
          <a:solidFill>
            <a:schemeClr val="tx1"/>
          </a:solidFill>
          <a:latin typeface="+mn-lt"/>
          <a:ea typeface="+mn-ea"/>
          <a:cs typeface="+mn-cs"/>
        </a:defRPr>
      </a:lvl6pPr>
      <a:lvl7pPr marL="1885950" indent="-171450" algn="l" defTabSz="685800" rtl="0" eaLnBrk="1" latinLnBrk="0" hangingPunct="1">
        <a:lnSpc>
          <a:spcPct val="150000"/>
        </a:lnSpc>
        <a:spcBef>
          <a:spcPts val="750"/>
        </a:spcBef>
        <a:spcAft>
          <a:spcPts val="900"/>
        </a:spcAft>
        <a:buFont typeface="Arial" panose="020B0604020202020204" pitchFamily="34" charset="0"/>
        <a:buChar char="•"/>
        <a:defRPr lang="en-US" sz="900" kern="1200" dirty="0" smtClean="0">
          <a:solidFill>
            <a:schemeClr val="tx1"/>
          </a:solidFill>
          <a:latin typeface="+mn-lt"/>
          <a:ea typeface="+mn-ea"/>
          <a:cs typeface="+mn-cs"/>
        </a:defRPr>
      </a:lvl7pPr>
      <a:lvl8pPr marL="2228850" indent="-171450" algn="l" defTabSz="685800" rtl="0" eaLnBrk="1" latinLnBrk="0" hangingPunct="1">
        <a:lnSpc>
          <a:spcPct val="150000"/>
        </a:lnSpc>
        <a:spcBef>
          <a:spcPts val="750"/>
        </a:spcBef>
        <a:spcAft>
          <a:spcPts val="900"/>
        </a:spcAft>
        <a:buFont typeface="Arial" panose="020B0604020202020204" pitchFamily="34" charset="0"/>
        <a:buChar char="•"/>
        <a:defRPr lang="en-US" sz="900" kern="1200" dirty="0" smtClean="0">
          <a:solidFill>
            <a:schemeClr val="tx1"/>
          </a:solidFill>
          <a:latin typeface="+mn-lt"/>
          <a:ea typeface="+mn-ea"/>
          <a:cs typeface="+mn-cs"/>
        </a:defRPr>
      </a:lvl8pPr>
      <a:lvl9pPr marL="2571750" indent="-171450" algn="l" defTabSz="685800" rtl="0" eaLnBrk="1" latinLnBrk="0" hangingPunct="1">
        <a:lnSpc>
          <a:spcPct val="90000"/>
        </a:lnSpc>
        <a:spcBef>
          <a:spcPct val="30000"/>
        </a:spcBef>
        <a:buFont typeface="Arial" panose="020B0604020202020204" pitchFamily="34" charset="0"/>
        <a:buNone/>
        <a:defRPr sz="9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025675" y="1277021"/>
            <a:ext cx="6702633" cy="1790700"/>
          </a:xfrm>
        </p:spPr>
        <p:txBody>
          <a:bodyPr rtlCol="0" anchor="ctr" anchorCtr="0">
            <a:normAutofit/>
          </a:bodyPr>
          <a:lstStyle/>
          <a:p>
            <a:pPr rtl="0">
              <a:lnSpc>
                <a:spcPct val="150000"/>
              </a:lnSpc>
            </a:pPr>
            <a:r>
              <a:rPr lang="en-US" altLang="zh-CN" sz="2800" b="1" dirty="0" err="1">
                <a:solidFill>
                  <a:schemeClr val="bg1"/>
                </a:solidFill>
              </a:rPr>
              <a:t>ASP.Net</a:t>
            </a:r>
            <a:r>
              <a:rPr lang="en-US" altLang="zh-CN" sz="2800" b="1" dirty="0">
                <a:solidFill>
                  <a:schemeClr val="bg1"/>
                </a:solidFill>
              </a:rPr>
              <a:t> Core Web API </a:t>
            </a:r>
            <a:br>
              <a:rPr lang="en-US" altLang="zh-CN" sz="4800" b="1" dirty="0">
                <a:solidFill>
                  <a:schemeClr val="bg1"/>
                </a:solidFill>
              </a:rPr>
            </a:br>
            <a:r>
              <a:rPr lang="zh-CN" altLang="en-US" sz="4800" b="1" dirty="0">
                <a:solidFill>
                  <a:schemeClr val="bg1"/>
                </a:solidFill>
              </a:rPr>
              <a:t>概 念 与 应 用</a:t>
            </a:r>
            <a:endParaRPr lang="en-US" altLang="zh-CN" sz="4800" b="1" dirty="0">
              <a:solidFill>
                <a:schemeClr val="bg1"/>
              </a:solidFill>
            </a:endParaRPr>
          </a:p>
        </p:txBody>
      </p:sp>
      <p:sp>
        <p:nvSpPr>
          <p:cNvPr id="3" name="副标题 2"/>
          <p:cNvSpPr>
            <a:spLocks noGrp="1"/>
          </p:cNvSpPr>
          <p:nvPr>
            <p:ph type="subTitle" idx="4294967295"/>
          </p:nvPr>
        </p:nvSpPr>
        <p:spPr>
          <a:xfrm>
            <a:off x="4025675" y="3102603"/>
            <a:ext cx="2136860" cy="472523"/>
          </a:xfrm>
        </p:spPr>
        <p:txBody>
          <a:bodyPr rtlCol="0">
            <a:normAutofit fontScale="85000" lnSpcReduction="20000"/>
          </a:bodyPr>
          <a:lstStyle/>
          <a:p>
            <a:r>
              <a:rPr lang="zh-CN" altLang="en-US" sz="2400" b="1" dirty="0">
                <a:solidFill>
                  <a:schemeClr val="accent4">
                    <a:lumMod val="20000"/>
                    <a:lumOff val="80000"/>
                  </a:schemeClr>
                </a:solidFill>
              </a:rPr>
              <a:t>全栈工程师系列</a:t>
            </a:r>
          </a:p>
        </p:txBody>
      </p:sp>
      <p:pic>
        <p:nvPicPr>
          <p:cNvPr id="6" name="图形 5" descr="小烟花棒 纯色填充">
            <a:extLst>
              <a:ext uri="{FF2B5EF4-FFF2-40B4-BE49-F238E27FC236}">
                <a16:creationId xmlns:a16="http://schemas.microsoft.com/office/drawing/2014/main" id="{B90CF8D9-1A06-44B0-8FBB-C77C846CAC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7880" y="2344466"/>
            <a:ext cx="378368" cy="378368"/>
          </a:xfrm>
          <a:prstGeom prst="rect">
            <a:avLst/>
          </a:prstGeom>
          <a:effectLst>
            <a:glow rad="228600">
              <a:schemeClr val="accent2">
                <a:satMod val="175000"/>
                <a:alpha val="40000"/>
              </a:schemeClr>
            </a:glow>
          </a:effectLst>
        </p:spPr>
      </p:pic>
      <p:sp>
        <p:nvSpPr>
          <p:cNvPr id="7" name="文本框 6">
            <a:extLst>
              <a:ext uri="{FF2B5EF4-FFF2-40B4-BE49-F238E27FC236}">
                <a16:creationId xmlns:a16="http://schemas.microsoft.com/office/drawing/2014/main" id="{EEBCE9EE-E25E-40B5-AAE4-32C5BC90E66B}"/>
              </a:ext>
            </a:extLst>
          </p:cNvPr>
          <p:cNvSpPr txBox="1"/>
          <p:nvPr/>
        </p:nvSpPr>
        <p:spPr>
          <a:xfrm>
            <a:off x="4108479" y="3963244"/>
            <a:ext cx="2813784" cy="369332"/>
          </a:xfrm>
          <a:prstGeom prst="rect">
            <a:avLst/>
          </a:prstGeom>
          <a:noFill/>
        </p:spPr>
        <p:txBody>
          <a:bodyPr wrap="none" rtlCol="0">
            <a:spAutoFit/>
          </a:bodyPr>
          <a:lstStyle/>
          <a:p>
            <a:r>
              <a:rPr lang="zh-CN" altLang="en-US" dirty="0">
                <a:solidFill>
                  <a:schemeClr val="bg1"/>
                </a:solidFill>
                <a:effectLst>
                  <a:outerShdw blurRad="38100" dist="38100" dir="2700000" algn="tl">
                    <a:srgbClr val="000000">
                      <a:alpha val="43137"/>
                    </a:srgbClr>
                  </a:outerShdw>
                </a:effectLst>
              </a:rPr>
              <a:t>盘承军  </a:t>
            </a:r>
            <a:r>
              <a:rPr lang="en-US" altLang="zh-CN" dirty="0">
                <a:solidFill>
                  <a:schemeClr val="bg1"/>
                </a:solidFill>
                <a:effectLst>
                  <a:outerShdw blurRad="38100" dist="38100" dir="2700000" algn="tl">
                    <a:srgbClr val="000000">
                      <a:alpha val="43137"/>
                    </a:srgbClr>
                  </a:outerShdw>
                </a:effectLst>
              </a:rPr>
              <a:t>panchj@msn.com</a:t>
            </a:r>
            <a:endParaRPr lang="zh-CN" altLang="en-US" dirty="0">
              <a:solidFill>
                <a:schemeClr val="bg1"/>
              </a:solidFill>
              <a:effectLst>
                <a:outerShdw blurRad="38100" dist="38100" dir="2700000" algn="tl">
                  <a:srgbClr val="000000">
                    <a:alpha val="43137"/>
                  </a:srgbClr>
                </a:outerShdw>
              </a:effectLst>
            </a:endParaRPr>
          </a:p>
        </p:txBody>
      </p:sp>
      <p:pic>
        <p:nvPicPr>
          <p:cNvPr id="5" name="图片 4">
            <a:extLst>
              <a:ext uri="{FF2B5EF4-FFF2-40B4-BE49-F238E27FC236}">
                <a16:creationId xmlns:a16="http://schemas.microsoft.com/office/drawing/2014/main" id="{2A7D8E65-BCDC-4F20-88EE-506DEB4F853D}"/>
              </a:ext>
            </a:extLst>
          </p:cNvPr>
          <p:cNvPicPr>
            <a:picLocks noChangeAspect="1"/>
          </p:cNvPicPr>
          <p:nvPr/>
        </p:nvPicPr>
        <p:blipFill>
          <a:blip r:embed="rId5"/>
          <a:stretch>
            <a:fillRect/>
          </a:stretch>
        </p:blipFill>
        <p:spPr>
          <a:xfrm>
            <a:off x="339769" y="1478065"/>
            <a:ext cx="3187630" cy="1950935"/>
          </a:xfrm>
          <a:prstGeom prst="rect">
            <a:avLst/>
          </a:prstGeom>
        </p:spPr>
      </p:pic>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054BBE-1F70-4717-B2CE-E3481650E620}"/>
              </a:ext>
            </a:extLst>
          </p:cNvPr>
          <p:cNvSpPr>
            <a:spLocks noGrp="1"/>
          </p:cNvSpPr>
          <p:nvPr>
            <p:ph type="title"/>
          </p:nvPr>
        </p:nvSpPr>
        <p:spPr>
          <a:xfrm>
            <a:off x="229807" y="116665"/>
            <a:ext cx="9139971" cy="640080"/>
          </a:xfrm>
        </p:spPr>
        <p:txBody>
          <a:bodyPr/>
          <a:lstStyle/>
          <a:p>
            <a:r>
              <a:rPr lang="en-US" altLang="zh-CN" dirty="0"/>
              <a:t>4.2. </a:t>
            </a:r>
            <a:r>
              <a:rPr lang="zh-CN" altLang="en-US" dirty="0"/>
              <a:t>用户和角色组管理简单示例</a:t>
            </a:r>
          </a:p>
        </p:txBody>
      </p:sp>
      <p:pic>
        <p:nvPicPr>
          <p:cNvPr id="5" name="图片 4">
            <a:extLst>
              <a:ext uri="{FF2B5EF4-FFF2-40B4-BE49-F238E27FC236}">
                <a16:creationId xmlns:a16="http://schemas.microsoft.com/office/drawing/2014/main" id="{C3738148-3F29-4812-BA6A-438608C56C5F}"/>
              </a:ext>
            </a:extLst>
          </p:cNvPr>
          <p:cNvPicPr>
            <a:picLocks noChangeAspect="1"/>
          </p:cNvPicPr>
          <p:nvPr/>
        </p:nvPicPr>
        <p:blipFill>
          <a:blip r:embed="rId2"/>
          <a:stretch>
            <a:fillRect/>
          </a:stretch>
        </p:blipFill>
        <p:spPr>
          <a:xfrm>
            <a:off x="925687" y="971436"/>
            <a:ext cx="10920174" cy="5769899"/>
          </a:xfrm>
          <a:prstGeom prst="rect">
            <a:avLst/>
          </a:prstGeom>
        </p:spPr>
      </p:pic>
      <p:sp>
        <p:nvSpPr>
          <p:cNvPr id="6" name="矩形: 圆角 5">
            <a:extLst>
              <a:ext uri="{FF2B5EF4-FFF2-40B4-BE49-F238E27FC236}">
                <a16:creationId xmlns:a16="http://schemas.microsoft.com/office/drawing/2014/main" id="{1E9410B7-874D-4415-9683-4AFF86DF9603}"/>
              </a:ext>
            </a:extLst>
          </p:cNvPr>
          <p:cNvSpPr/>
          <p:nvPr/>
        </p:nvSpPr>
        <p:spPr>
          <a:xfrm>
            <a:off x="3234267" y="1744132"/>
            <a:ext cx="7614355" cy="716845"/>
          </a:xfrm>
          <a:prstGeom prst="roundRect">
            <a:avLst>
              <a:gd name="adj" fmla="val 1088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FEFA986-0F25-4CCD-B736-B0F4C01FD966}"/>
              </a:ext>
            </a:extLst>
          </p:cNvPr>
          <p:cNvSpPr txBox="1"/>
          <p:nvPr/>
        </p:nvSpPr>
        <p:spPr>
          <a:xfrm>
            <a:off x="7964314" y="1840944"/>
            <a:ext cx="2652888" cy="523220"/>
          </a:xfrm>
          <a:prstGeom prst="rect">
            <a:avLst/>
          </a:prstGeom>
          <a:noFill/>
        </p:spPr>
        <p:txBody>
          <a:bodyPr wrap="square" rtlCol="0">
            <a:spAutoFit/>
          </a:bodyPr>
          <a:lstStyle/>
          <a:p>
            <a:r>
              <a:rPr lang="zh-CN" altLang="en-US" sz="1400" dirty="0">
                <a:solidFill>
                  <a:srgbClr val="FF0000"/>
                </a:solidFill>
              </a:rPr>
              <a:t>提供了一组服务，用于管理用户和角色组数据。</a:t>
            </a:r>
          </a:p>
        </p:txBody>
      </p:sp>
    </p:spTree>
    <p:extLst>
      <p:ext uri="{BB962C8B-B14F-4D97-AF65-F5344CB8AC3E}">
        <p14:creationId xmlns:p14="http://schemas.microsoft.com/office/powerpoint/2010/main" val="2648698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EEE2D7-A88A-4417-B125-06BD7F623B94}"/>
              </a:ext>
            </a:extLst>
          </p:cNvPr>
          <p:cNvSpPr>
            <a:spLocks noGrp="1"/>
          </p:cNvSpPr>
          <p:nvPr>
            <p:ph type="title"/>
          </p:nvPr>
        </p:nvSpPr>
        <p:spPr>
          <a:xfrm>
            <a:off x="229807" y="116665"/>
            <a:ext cx="11538860" cy="640080"/>
          </a:xfrm>
        </p:spPr>
        <p:txBody>
          <a:bodyPr/>
          <a:lstStyle/>
          <a:p>
            <a:r>
              <a:rPr lang="en-US" altLang="zh-CN" dirty="0"/>
              <a:t>4.3. </a:t>
            </a:r>
            <a:r>
              <a:rPr lang="en-US" altLang="zh-CN" dirty="0" err="1"/>
              <a:t>Asp.Net</a:t>
            </a:r>
            <a:r>
              <a:rPr lang="en-US" altLang="zh-CN" dirty="0"/>
              <a:t> Core </a:t>
            </a:r>
            <a:r>
              <a:rPr lang="en-US" altLang="zh-CN" dirty="0" err="1"/>
              <a:t>Indetity</a:t>
            </a:r>
            <a:r>
              <a:rPr lang="en-US" altLang="zh-CN" dirty="0"/>
              <a:t> </a:t>
            </a:r>
            <a:r>
              <a:rPr lang="zh-CN" altLang="en-US" dirty="0"/>
              <a:t>中有关用户验证模型的一些概念</a:t>
            </a:r>
          </a:p>
        </p:txBody>
      </p:sp>
      <p:sp>
        <p:nvSpPr>
          <p:cNvPr id="5" name="文本框 4">
            <a:extLst>
              <a:ext uri="{FF2B5EF4-FFF2-40B4-BE49-F238E27FC236}">
                <a16:creationId xmlns:a16="http://schemas.microsoft.com/office/drawing/2014/main" id="{ED5E272D-13E2-4589-AEBB-8E07D6A66354}"/>
              </a:ext>
            </a:extLst>
          </p:cNvPr>
          <p:cNvSpPr txBox="1"/>
          <p:nvPr/>
        </p:nvSpPr>
        <p:spPr>
          <a:xfrm>
            <a:off x="874888" y="1110733"/>
            <a:ext cx="9572978" cy="369332"/>
          </a:xfrm>
          <a:prstGeom prst="rect">
            <a:avLst/>
          </a:prstGeom>
          <a:noFill/>
        </p:spPr>
        <p:txBody>
          <a:bodyPr wrap="square">
            <a:spAutoFit/>
          </a:bodyPr>
          <a:lstStyle/>
          <a:p>
            <a:r>
              <a:rPr lang="en-US" altLang="zh-CN" dirty="0"/>
              <a:t>ASP.NET Core </a:t>
            </a:r>
            <a:r>
              <a:rPr lang="zh-CN" altLang="en-US" dirty="0"/>
              <a:t>的验证模型是 </a:t>
            </a:r>
            <a:r>
              <a:rPr lang="en-US" altLang="zh-CN" dirty="0"/>
              <a:t>claims-based authentication</a:t>
            </a:r>
            <a:r>
              <a:rPr lang="zh-CN" altLang="en-US" dirty="0"/>
              <a:t>（基于声明的验证）。</a:t>
            </a:r>
          </a:p>
        </p:txBody>
      </p:sp>
      <p:sp>
        <p:nvSpPr>
          <p:cNvPr id="6" name="文本框 5">
            <a:extLst>
              <a:ext uri="{FF2B5EF4-FFF2-40B4-BE49-F238E27FC236}">
                <a16:creationId xmlns:a16="http://schemas.microsoft.com/office/drawing/2014/main" id="{E8208C85-FD10-4B0C-865B-1CC5F8B168D3}"/>
              </a:ext>
            </a:extLst>
          </p:cNvPr>
          <p:cNvSpPr txBox="1"/>
          <p:nvPr/>
        </p:nvSpPr>
        <p:spPr>
          <a:xfrm>
            <a:off x="874888" y="1649387"/>
            <a:ext cx="10837334" cy="4472699"/>
          </a:xfrm>
          <a:prstGeom prst="rect">
            <a:avLst/>
          </a:prstGeom>
          <a:noFill/>
        </p:spPr>
        <p:txBody>
          <a:bodyPr wrap="square">
            <a:spAutoFit/>
          </a:bodyPr>
          <a:lstStyle/>
          <a:p>
            <a:pPr>
              <a:lnSpc>
                <a:spcPct val="150000"/>
              </a:lnSpc>
            </a:pPr>
            <a:r>
              <a:rPr lang="zh-CN" altLang="en-US" dirty="0"/>
              <a:t>驾照：</a:t>
            </a:r>
            <a:endParaRPr lang="en-US" altLang="zh-CN" dirty="0"/>
          </a:p>
          <a:p>
            <a:pPr marL="285750" indent="-285750">
              <a:lnSpc>
                <a:spcPct val="150000"/>
              </a:lnSpc>
              <a:buFont typeface="Wingdings" panose="05000000000000000000" pitchFamily="2" charset="2"/>
              <a:buChar char="p"/>
            </a:pPr>
            <a:r>
              <a:rPr lang="zh-CN" altLang="en-US" sz="1600" dirty="0"/>
              <a:t>“身份证号码：</a:t>
            </a:r>
            <a:r>
              <a:rPr lang="en-US" altLang="zh-CN" sz="1600" dirty="0" err="1"/>
              <a:t>xxxx</a:t>
            </a:r>
            <a:r>
              <a:rPr lang="en-US" altLang="zh-CN" sz="1600" dirty="0"/>
              <a:t> </a:t>
            </a:r>
            <a:r>
              <a:rPr lang="zh-CN" altLang="en-US" sz="1600" dirty="0"/>
              <a:t>” 即可看成是一个 </a:t>
            </a:r>
            <a:r>
              <a:rPr lang="en-US" altLang="zh-CN" sz="1600" b="1" dirty="0">
                <a:solidFill>
                  <a:srgbClr val="FF0000"/>
                </a:solidFill>
              </a:rPr>
              <a:t>claim</a:t>
            </a:r>
            <a:r>
              <a:rPr lang="en-US" altLang="zh-CN" sz="1600" dirty="0"/>
              <a:t> </a:t>
            </a:r>
            <a:r>
              <a:rPr lang="zh-CN" altLang="en-US" sz="1600" dirty="0"/>
              <a:t>（由一个名称和一个值配对组成），“姓名：</a:t>
            </a:r>
            <a:r>
              <a:rPr lang="en-US" altLang="zh-CN" sz="1600" dirty="0"/>
              <a:t>xxx</a:t>
            </a:r>
            <a:r>
              <a:rPr lang="zh-CN" altLang="en-US" sz="1600" dirty="0"/>
              <a:t>” 是另一个 </a:t>
            </a:r>
            <a:r>
              <a:rPr lang="en-US" altLang="zh-CN" sz="1600" b="1" dirty="0">
                <a:solidFill>
                  <a:srgbClr val="FF0000"/>
                </a:solidFill>
              </a:rPr>
              <a:t>claim</a:t>
            </a:r>
            <a:r>
              <a:rPr lang="zh-CN" altLang="en-US" sz="1600" dirty="0"/>
              <a:t>；</a:t>
            </a:r>
            <a:endParaRPr lang="en-US" altLang="zh-CN" sz="1600" dirty="0"/>
          </a:p>
          <a:p>
            <a:pPr marL="285750" indent="-285750">
              <a:lnSpc>
                <a:spcPct val="150000"/>
              </a:lnSpc>
              <a:buFont typeface="Wingdings" panose="05000000000000000000" pitchFamily="2" charset="2"/>
              <a:buChar char="p"/>
            </a:pPr>
            <a:r>
              <a:rPr lang="zh-CN" altLang="en-US" sz="1600" dirty="0"/>
              <a:t>一组 </a:t>
            </a:r>
            <a:r>
              <a:rPr lang="en-US" altLang="zh-CN" sz="1600" b="1" dirty="0">
                <a:solidFill>
                  <a:srgbClr val="FF0000"/>
                </a:solidFill>
              </a:rPr>
              <a:t>claim</a:t>
            </a:r>
            <a:r>
              <a:rPr lang="en-US" altLang="zh-CN" sz="1600" dirty="0"/>
              <a:t> </a:t>
            </a:r>
            <a:r>
              <a:rPr lang="zh-CN" altLang="en-US" sz="1600" dirty="0"/>
              <a:t>放在一起，用一个容器（驾照）装起来，这个容器就是 </a:t>
            </a:r>
            <a:r>
              <a:rPr lang="en-US" altLang="zh-CN" sz="1600" b="1" dirty="0" err="1">
                <a:solidFill>
                  <a:srgbClr val="FF0000"/>
                </a:solidFill>
              </a:rPr>
              <a:t>ClaimsIndentity</a:t>
            </a:r>
            <a:r>
              <a:rPr lang="zh-CN" altLang="en-US" sz="1600" dirty="0"/>
              <a:t>。</a:t>
            </a:r>
            <a:endParaRPr lang="en-US" altLang="zh-CN" sz="1600" dirty="0"/>
          </a:p>
          <a:p>
            <a:pPr marL="285750" indent="-285750">
              <a:lnSpc>
                <a:spcPct val="150000"/>
              </a:lnSpc>
              <a:buFont typeface="Wingdings" panose="05000000000000000000" pitchFamily="2" charset="2"/>
              <a:buChar char="p"/>
            </a:pPr>
            <a:r>
              <a:rPr lang="zh-CN" altLang="en-US" sz="1600" dirty="0"/>
              <a:t>持有这个容器（驾照）的主体（人），就称为 </a:t>
            </a:r>
            <a:r>
              <a:rPr lang="en-US" altLang="zh-CN" sz="1600" b="1" dirty="0" err="1">
                <a:solidFill>
                  <a:srgbClr val="FF0000"/>
                </a:solidFill>
              </a:rPr>
              <a:t>ClaimsPrincipal</a:t>
            </a:r>
            <a:r>
              <a:rPr lang="zh-CN" altLang="en-US" sz="1600" dirty="0"/>
              <a:t>（声明主体）。</a:t>
            </a:r>
            <a:endParaRPr lang="en-US" altLang="zh-CN" sz="1600" dirty="0"/>
          </a:p>
          <a:p>
            <a:pPr>
              <a:lnSpc>
                <a:spcPct val="150000"/>
              </a:lnSpc>
            </a:pPr>
            <a:r>
              <a:rPr lang="zh-CN" altLang="en-US" dirty="0"/>
              <a:t>一个 </a:t>
            </a:r>
            <a:r>
              <a:rPr lang="en-US" altLang="zh-CN" dirty="0" err="1"/>
              <a:t>ClaimsPrincipal</a:t>
            </a:r>
            <a:r>
              <a:rPr lang="en-US" altLang="zh-CN" dirty="0"/>
              <a:t> </a:t>
            </a:r>
            <a:r>
              <a:rPr lang="zh-CN" altLang="en-US" dirty="0"/>
              <a:t>可以拥有多个 </a:t>
            </a:r>
            <a:r>
              <a:rPr lang="en-US" altLang="zh-CN" dirty="0" err="1"/>
              <a:t>ClaimsIndentity</a:t>
            </a:r>
            <a:r>
              <a:rPr lang="zh-CN" altLang="en-US" dirty="0"/>
              <a:t>，一个 </a:t>
            </a:r>
            <a:r>
              <a:rPr lang="en-US" altLang="zh-CN" dirty="0" err="1"/>
              <a:t>ClaimsIdenitity</a:t>
            </a:r>
            <a:r>
              <a:rPr lang="en-US" altLang="zh-CN" dirty="0"/>
              <a:t> </a:t>
            </a:r>
            <a:r>
              <a:rPr lang="zh-CN" altLang="en-US" dirty="0"/>
              <a:t>可以拥有多个 </a:t>
            </a:r>
            <a:r>
              <a:rPr lang="en-US" altLang="zh-CN" dirty="0"/>
              <a:t>Claim</a:t>
            </a:r>
            <a:r>
              <a:rPr lang="zh-CN" altLang="en-US" dirty="0"/>
              <a:t>。</a:t>
            </a:r>
            <a:endParaRPr lang="en-US" altLang="zh-CN" dirty="0"/>
          </a:p>
          <a:p>
            <a:pPr>
              <a:lnSpc>
                <a:spcPct val="150000"/>
              </a:lnSpc>
            </a:pPr>
            <a:endParaRPr lang="en-US" altLang="zh-CN" dirty="0"/>
          </a:p>
          <a:p>
            <a:pPr>
              <a:lnSpc>
                <a:spcPct val="150000"/>
              </a:lnSpc>
            </a:pPr>
            <a:r>
              <a:rPr lang="zh-CN" altLang="en-US" dirty="0"/>
              <a:t>火车票也是类似的。</a:t>
            </a:r>
            <a:endParaRPr lang="en-US" altLang="zh-CN" dirty="0"/>
          </a:p>
          <a:p>
            <a:pPr>
              <a:lnSpc>
                <a:spcPct val="150000"/>
              </a:lnSpc>
            </a:pPr>
            <a:r>
              <a:rPr lang="zh-CN" altLang="en-US" dirty="0"/>
              <a:t>一个人需要持有驾照才能驾车；</a:t>
            </a:r>
            <a:endParaRPr lang="en-US" altLang="zh-CN" dirty="0"/>
          </a:p>
          <a:p>
            <a:pPr>
              <a:lnSpc>
                <a:spcPct val="150000"/>
              </a:lnSpc>
            </a:pPr>
            <a:r>
              <a:rPr lang="zh-CN" altLang="en-US" dirty="0"/>
              <a:t>一个人需要持有车票才能上车；</a:t>
            </a:r>
            <a:endParaRPr lang="en-US" altLang="zh-CN" dirty="0"/>
          </a:p>
          <a:p>
            <a:pPr>
              <a:lnSpc>
                <a:spcPct val="150000"/>
              </a:lnSpc>
            </a:pPr>
            <a:endParaRPr lang="en-US" altLang="zh-CN" dirty="0"/>
          </a:p>
          <a:p>
            <a:pPr>
              <a:lnSpc>
                <a:spcPct val="150000"/>
              </a:lnSpc>
            </a:pPr>
            <a:r>
              <a:rPr lang="zh-CN" altLang="en-US" sz="2000" b="1" dirty="0">
                <a:solidFill>
                  <a:srgbClr val="923922"/>
                </a:solidFill>
              </a:rPr>
              <a:t>一个客户端需要持有 登录凭证（</a:t>
            </a:r>
            <a:r>
              <a:rPr lang="en-US" altLang="zh-CN" sz="2000" b="1" dirty="0">
                <a:solidFill>
                  <a:srgbClr val="923922"/>
                </a:solidFill>
              </a:rPr>
              <a:t>token</a:t>
            </a:r>
            <a:r>
              <a:rPr lang="zh-CN" altLang="en-US" sz="2000" b="1" dirty="0">
                <a:solidFill>
                  <a:srgbClr val="923922"/>
                </a:solidFill>
              </a:rPr>
              <a:t>）才能进入系统！</a:t>
            </a:r>
          </a:p>
        </p:txBody>
      </p:sp>
    </p:spTree>
    <p:extLst>
      <p:ext uri="{BB962C8B-B14F-4D97-AF65-F5344CB8AC3E}">
        <p14:creationId xmlns:p14="http://schemas.microsoft.com/office/powerpoint/2010/main" val="1512532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8C1E8-B669-43F3-A19D-A747492E386B}"/>
              </a:ext>
            </a:extLst>
          </p:cNvPr>
          <p:cNvSpPr>
            <a:spLocks noGrp="1"/>
          </p:cNvSpPr>
          <p:nvPr>
            <p:ph type="title"/>
          </p:nvPr>
        </p:nvSpPr>
        <p:spPr>
          <a:xfrm>
            <a:off x="229807" y="116665"/>
            <a:ext cx="11674326" cy="640080"/>
          </a:xfrm>
        </p:spPr>
        <p:txBody>
          <a:bodyPr/>
          <a:lstStyle/>
          <a:p>
            <a:r>
              <a:rPr lang="en-US" altLang="zh-CN" dirty="0"/>
              <a:t>4.4. </a:t>
            </a:r>
            <a:r>
              <a:rPr lang="zh-CN" altLang="en-US" dirty="0"/>
              <a:t>前端使用 登录凭证</a:t>
            </a:r>
            <a:r>
              <a:rPr lang="en-US" altLang="zh-CN" dirty="0"/>
              <a:t> </a:t>
            </a:r>
            <a:r>
              <a:rPr lang="zh-CN" altLang="en-US" dirty="0"/>
              <a:t>方式访问后端的一般说明</a:t>
            </a:r>
          </a:p>
        </p:txBody>
      </p:sp>
      <p:sp>
        <p:nvSpPr>
          <p:cNvPr id="11" name="矩形: 单圆角 10">
            <a:extLst>
              <a:ext uri="{FF2B5EF4-FFF2-40B4-BE49-F238E27FC236}">
                <a16:creationId xmlns:a16="http://schemas.microsoft.com/office/drawing/2014/main" id="{0A7AD62D-6869-4AD1-BA49-6619AED99D60}"/>
              </a:ext>
            </a:extLst>
          </p:cNvPr>
          <p:cNvSpPr/>
          <p:nvPr/>
        </p:nvSpPr>
        <p:spPr>
          <a:xfrm flipH="1">
            <a:off x="1015998" y="1044223"/>
            <a:ext cx="3076223" cy="5548488"/>
          </a:xfrm>
          <a:prstGeom prst="round1Rect">
            <a:avLst>
              <a:gd name="adj" fmla="val 7376"/>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b="1" dirty="0">
                <a:solidFill>
                  <a:schemeClr val="tx1"/>
                </a:solidFill>
              </a:rPr>
              <a:t>前端</a:t>
            </a:r>
          </a:p>
        </p:txBody>
      </p:sp>
      <p:sp>
        <p:nvSpPr>
          <p:cNvPr id="13" name="矩形: 单圆角 12">
            <a:extLst>
              <a:ext uri="{FF2B5EF4-FFF2-40B4-BE49-F238E27FC236}">
                <a16:creationId xmlns:a16="http://schemas.microsoft.com/office/drawing/2014/main" id="{BE55881D-A74C-408E-A8E1-4E76EFC53EBE}"/>
              </a:ext>
            </a:extLst>
          </p:cNvPr>
          <p:cNvSpPr/>
          <p:nvPr/>
        </p:nvSpPr>
        <p:spPr>
          <a:xfrm>
            <a:off x="7687732" y="1044223"/>
            <a:ext cx="3076223" cy="5548488"/>
          </a:xfrm>
          <a:prstGeom prst="round1Rect">
            <a:avLst>
              <a:gd name="adj" fmla="val 7376"/>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b="1" dirty="0">
                <a:latin typeface="微软雅黑" panose="020B0503020204020204" pitchFamily="34" charset="-122"/>
                <a:ea typeface="微软雅黑" panose="020B0503020204020204" pitchFamily="34" charset="-122"/>
              </a:rPr>
              <a:t>后端</a:t>
            </a:r>
          </a:p>
        </p:txBody>
      </p:sp>
      <p:sp>
        <p:nvSpPr>
          <p:cNvPr id="14" name="文本框 13">
            <a:extLst>
              <a:ext uri="{FF2B5EF4-FFF2-40B4-BE49-F238E27FC236}">
                <a16:creationId xmlns:a16="http://schemas.microsoft.com/office/drawing/2014/main" id="{790BAAFA-6FBA-4B10-97BC-74D832F3C185}"/>
              </a:ext>
            </a:extLst>
          </p:cNvPr>
          <p:cNvSpPr txBox="1"/>
          <p:nvPr/>
        </p:nvSpPr>
        <p:spPr>
          <a:xfrm>
            <a:off x="2000112" y="2060222"/>
            <a:ext cx="1107996" cy="369332"/>
          </a:xfrm>
          <a:prstGeom prst="rect">
            <a:avLst/>
          </a:prstGeom>
          <a:noFill/>
        </p:spPr>
        <p:txBody>
          <a:bodyPr wrap="none" rtlCol="0">
            <a:spAutoFit/>
          </a:bodyPr>
          <a:lstStyle/>
          <a:p>
            <a:r>
              <a:rPr lang="zh-CN" altLang="en-US" b="1" dirty="0"/>
              <a:t>注册用户</a:t>
            </a:r>
          </a:p>
        </p:txBody>
      </p:sp>
      <p:sp>
        <p:nvSpPr>
          <p:cNvPr id="15" name="文本框 14">
            <a:extLst>
              <a:ext uri="{FF2B5EF4-FFF2-40B4-BE49-F238E27FC236}">
                <a16:creationId xmlns:a16="http://schemas.microsoft.com/office/drawing/2014/main" id="{4CD5B280-1CFD-4F54-BAA7-CA53DD10280F}"/>
              </a:ext>
            </a:extLst>
          </p:cNvPr>
          <p:cNvSpPr txBox="1"/>
          <p:nvPr/>
        </p:nvSpPr>
        <p:spPr>
          <a:xfrm>
            <a:off x="2000111" y="3366910"/>
            <a:ext cx="1107996" cy="369332"/>
          </a:xfrm>
          <a:prstGeom prst="rect">
            <a:avLst/>
          </a:prstGeom>
          <a:noFill/>
        </p:spPr>
        <p:txBody>
          <a:bodyPr wrap="none" rtlCol="0">
            <a:spAutoFit/>
          </a:bodyPr>
          <a:lstStyle/>
          <a:p>
            <a:r>
              <a:rPr lang="zh-CN" altLang="en-US" b="1" dirty="0"/>
              <a:t>用户登录</a:t>
            </a:r>
          </a:p>
        </p:txBody>
      </p:sp>
      <p:sp>
        <p:nvSpPr>
          <p:cNvPr id="16" name="文本框 15">
            <a:extLst>
              <a:ext uri="{FF2B5EF4-FFF2-40B4-BE49-F238E27FC236}">
                <a16:creationId xmlns:a16="http://schemas.microsoft.com/office/drawing/2014/main" id="{3AE1090D-DD92-4755-B49E-74F0F77E76C0}"/>
              </a:ext>
            </a:extLst>
          </p:cNvPr>
          <p:cNvSpPr txBox="1"/>
          <p:nvPr/>
        </p:nvSpPr>
        <p:spPr>
          <a:xfrm>
            <a:off x="2000112" y="4673599"/>
            <a:ext cx="1107996" cy="369332"/>
          </a:xfrm>
          <a:prstGeom prst="rect">
            <a:avLst/>
          </a:prstGeom>
          <a:noFill/>
        </p:spPr>
        <p:txBody>
          <a:bodyPr wrap="none" rtlCol="0">
            <a:spAutoFit/>
          </a:bodyPr>
          <a:lstStyle/>
          <a:p>
            <a:r>
              <a:rPr lang="zh-CN" altLang="en-US" b="1" dirty="0"/>
              <a:t>访问资源</a:t>
            </a:r>
          </a:p>
        </p:txBody>
      </p:sp>
      <p:cxnSp>
        <p:nvCxnSpPr>
          <p:cNvPr id="18" name="直接箭头连接符 17">
            <a:extLst>
              <a:ext uri="{FF2B5EF4-FFF2-40B4-BE49-F238E27FC236}">
                <a16:creationId xmlns:a16="http://schemas.microsoft.com/office/drawing/2014/main" id="{C2222EDE-1776-4110-A455-CA28807D533B}"/>
              </a:ext>
            </a:extLst>
          </p:cNvPr>
          <p:cNvCxnSpPr>
            <a:cxnSpLocks/>
          </p:cNvCxnSpPr>
          <p:nvPr/>
        </p:nvCxnSpPr>
        <p:spPr>
          <a:xfrm>
            <a:off x="4092221" y="1960226"/>
            <a:ext cx="3595511" cy="0"/>
          </a:xfrm>
          <a:prstGeom prst="straightConnector1">
            <a:avLst/>
          </a:prstGeom>
          <a:ln w="28575">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A5D15856-2051-4C03-A272-CD04B628CC4D}"/>
              </a:ext>
            </a:extLst>
          </p:cNvPr>
          <p:cNvCxnSpPr>
            <a:cxnSpLocks/>
          </p:cNvCxnSpPr>
          <p:nvPr/>
        </p:nvCxnSpPr>
        <p:spPr>
          <a:xfrm>
            <a:off x="4092221" y="3237087"/>
            <a:ext cx="3595511" cy="0"/>
          </a:xfrm>
          <a:prstGeom prst="straightConnector1">
            <a:avLst/>
          </a:prstGeom>
          <a:ln w="28575">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966C1B11-ADDD-40F8-A76E-BA7295E4FA18}"/>
              </a:ext>
            </a:extLst>
          </p:cNvPr>
          <p:cNvCxnSpPr>
            <a:cxnSpLocks/>
          </p:cNvCxnSpPr>
          <p:nvPr/>
        </p:nvCxnSpPr>
        <p:spPr>
          <a:xfrm flipV="1">
            <a:off x="4092221" y="4858265"/>
            <a:ext cx="3595511" cy="19755"/>
          </a:xfrm>
          <a:prstGeom prst="straightConnector1">
            <a:avLst/>
          </a:prstGeom>
          <a:ln w="28575">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7F1F57A7-F42B-4321-9520-384834C36070}"/>
              </a:ext>
            </a:extLst>
          </p:cNvPr>
          <p:cNvCxnSpPr>
            <a:cxnSpLocks/>
          </p:cNvCxnSpPr>
          <p:nvPr/>
        </p:nvCxnSpPr>
        <p:spPr>
          <a:xfrm flipH="1">
            <a:off x="4117619" y="3824112"/>
            <a:ext cx="3544713" cy="0"/>
          </a:xfrm>
          <a:prstGeom prst="straightConnector1">
            <a:avLst/>
          </a:prstGeom>
          <a:ln w="28575">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FBEF76B0-8801-4BCD-816D-2F70722B408E}"/>
              </a:ext>
            </a:extLst>
          </p:cNvPr>
          <p:cNvCxnSpPr>
            <a:cxnSpLocks/>
          </p:cNvCxnSpPr>
          <p:nvPr/>
        </p:nvCxnSpPr>
        <p:spPr>
          <a:xfrm flipH="1">
            <a:off x="4117619" y="2540000"/>
            <a:ext cx="3544713" cy="0"/>
          </a:xfrm>
          <a:prstGeom prst="straightConnector1">
            <a:avLst/>
          </a:prstGeom>
          <a:ln w="28575">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箭头: 右弧形 28">
            <a:extLst>
              <a:ext uri="{FF2B5EF4-FFF2-40B4-BE49-F238E27FC236}">
                <a16:creationId xmlns:a16="http://schemas.microsoft.com/office/drawing/2014/main" id="{95A111C3-C9A0-4BC2-951E-427D4F6E05BB}"/>
              </a:ext>
            </a:extLst>
          </p:cNvPr>
          <p:cNvSpPr/>
          <p:nvPr/>
        </p:nvSpPr>
        <p:spPr>
          <a:xfrm>
            <a:off x="7699028" y="1924757"/>
            <a:ext cx="316088" cy="649111"/>
          </a:xfrm>
          <a:prstGeom prst="curved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箭头: 右弧形 29">
            <a:extLst>
              <a:ext uri="{FF2B5EF4-FFF2-40B4-BE49-F238E27FC236}">
                <a16:creationId xmlns:a16="http://schemas.microsoft.com/office/drawing/2014/main" id="{12F3BEA4-451D-494D-8170-426289E6CA02}"/>
              </a:ext>
            </a:extLst>
          </p:cNvPr>
          <p:cNvSpPr/>
          <p:nvPr/>
        </p:nvSpPr>
        <p:spPr>
          <a:xfrm>
            <a:off x="7690557" y="3198800"/>
            <a:ext cx="316088" cy="649111"/>
          </a:xfrm>
          <a:prstGeom prst="curved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箭头: 右弧形 30">
            <a:extLst>
              <a:ext uri="{FF2B5EF4-FFF2-40B4-BE49-F238E27FC236}">
                <a16:creationId xmlns:a16="http://schemas.microsoft.com/office/drawing/2014/main" id="{F78878FB-B11C-4D3D-84C3-8BFD739E83B8}"/>
              </a:ext>
            </a:extLst>
          </p:cNvPr>
          <p:cNvSpPr/>
          <p:nvPr/>
        </p:nvSpPr>
        <p:spPr>
          <a:xfrm>
            <a:off x="7696200" y="4816323"/>
            <a:ext cx="316088" cy="649111"/>
          </a:xfrm>
          <a:prstGeom prst="curved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32" name="直接箭头连接符 31">
            <a:extLst>
              <a:ext uri="{FF2B5EF4-FFF2-40B4-BE49-F238E27FC236}">
                <a16:creationId xmlns:a16="http://schemas.microsoft.com/office/drawing/2014/main" id="{9D3518C6-367C-4FEC-9D05-54DB7443A6D8}"/>
              </a:ext>
            </a:extLst>
          </p:cNvPr>
          <p:cNvCxnSpPr>
            <a:cxnSpLocks/>
          </p:cNvCxnSpPr>
          <p:nvPr/>
        </p:nvCxnSpPr>
        <p:spPr>
          <a:xfrm flipH="1">
            <a:off x="4117619" y="5479546"/>
            <a:ext cx="3544713" cy="0"/>
          </a:xfrm>
          <a:prstGeom prst="straightConnector1">
            <a:avLst/>
          </a:prstGeom>
          <a:ln w="28575">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BEC3FB12-CEAF-4637-A129-E59B488E580E}"/>
              </a:ext>
            </a:extLst>
          </p:cNvPr>
          <p:cNvSpPr txBox="1"/>
          <p:nvPr/>
        </p:nvSpPr>
        <p:spPr>
          <a:xfrm>
            <a:off x="8160563" y="1829389"/>
            <a:ext cx="2031325" cy="830997"/>
          </a:xfrm>
          <a:prstGeom prst="rect">
            <a:avLst/>
          </a:prstGeom>
          <a:noFill/>
        </p:spPr>
        <p:txBody>
          <a:bodyPr wrap="none" rtlCol="0">
            <a:spAutoFit/>
          </a:bodyPr>
          <a:lstStyle/>
          <a:p>
            <a:r>
              <a:rPr lang="zh-CN" altLang="en-US" sz="1200" b="1" dirty="0">
                <a:solidFill>
                  <a:schemeClr val="bg1"/>
                </a:solidFill>
              </a:rPr>
              <a:t>检查是否已经存在同名用户</a:t>
            </a:r>
            <a:endParaRPr lang="en-US" altLang="zh-CN" sz="1200" b="1" dirty="0">
              <a:solidFill>
                <a:schemeClr val="bg1"/>
              </a:solidFill>
            </a:endParaRPr>
          </a:p>
          <a:p>
            <a:r>
              <a:rPr lang="zh-CN" altLang="en-US" sz="1200" b="1" dirty="0">
                <a:solidFill>
                  <a:schemeClr val="bg1"/>
                </a:solidFill>
              </a:rPr>
              <a:t>合规的数据保存到数据库中</a:t>
            </a:r>
            <a:endParaRPr lang="en-US" altLang="zh-CN" sz="1200" b="1" dirty="0">
              <a:solidFill>
                <a:schemeClr val="bg1"/>
              </a:solidFill>
            </a:endParaRPr>
          </a:p>
          <a:p>
            <a:r>
              <a:rPr lang="zh-CN" altLang="en-US" sz="1200" b="1" dirty="0">
                <a:solidFill>
                  <a:schemeClr val="bg1"/>
                </a:solidFill>
              </a:rPr>
              <a:t>生成</a:t>
            </a:r>
            <a:r>
              <a:rPr lang="zh-CN" altLang="en-US" sz="1200" b="1" dirty="0">
                <a:solidFill>
                  <a:srgbClr val="923922"/>
                </a:solidFill>
              </a:rPr>
              <a:t>登录凭证</a:t>
            </a:r>
            <a:r>
              <a:rPr lang="zh-CN" altLang="en-US" sz="1200" b="1" dirty="0">
                <a:solidFill>
                  <a:schemeClr val="bg1"/>
                </a:solidFill>
              </a:rPr>
              <a:t>传输对象数据</a:t>
            </a:r>
            <a:endParaRPr lang="en-US" altLang="zh-CN" sz="1200" b="1" dirty="0">
              <a:solidFill>
                <a:schemeClr val="bg1"/>
              </a:solidFill>
            </a:endParaRPr>
          </a:p>
          <a:p>
            <a:r>
              <a:rPr lang="zh-CN" altLang="en-US" sz="1200" b="1" dirty="0">
                <a:solidFill>
                  <a:schemeClr val="bg1"/>
                </a:solidFill>
              </a:rPr>
              <a:t>返回</a:t>
            </a:r>
            <a:r>
              <a:rPr lang="zh-CN" altLang="en-US" sz="1200" b="1" dirty="0">
                <a:solidFill>
                  <a:srgbClr val="923922"/>
                </a:solidFill>
              </a:rPr>
              <a:t>登录凭证</a:t>
            </a:r>
            <a:r>
              <a:rPr lang="zh-CN" altLang="en-US" sz="1200" b="1" dirty="0">
                <a:solidFill>
                  <a:schemeClr val="bg1"/>
                </a:solidFill>
              </a:rPr>
              <a:t>对象数据</a:t>
            </a:r>
          </a:p>
        </p:txBody>
      </p:sp>
      <p:sp>
        <p:nvSpPr>
          <p:cNvPr id="34" name="文本框 33">
            <a:extLst>
              <a:ext uri="{FF2B5EF4-FFF2-40B4-BE49-F238E27FC236}">
                <a16:creationId xmlns:a16="http://schemas.microsoft.com/office/drawing/2014/main" id="{7802BE6F-B7DF-4037-9E9D-FD80BB8984A8}"/>
              </a:ext>
            </a:extLst>
          </p:cNvPr>
          <p:cNvSpPr txBox="1"/>
          <p:nvPr/>
        </p:nvSpPr>
        <p:spPr>
          <a:xfrm>
            <a:off x="8071025" y="3172136"/>
            <a:ext cx="2031325" cy="646331"/>
          </a:xfrm>
          <a:prstGeom prst="rect">
            <a:avLst/>
          </a:prstGeom>
          <a:noFill/>
        </p:spPr>
        <p:txBody>
          <a:bodyPr wrap="none" rtlCol="0">
            <a:spAutoFit/>
          </a:bodyPr>
          <a:lstStyle/>
          <a:p>
            <a:r>
              <a:rPr lang="zh-CN" altLang="en-US" sz="1200" b="1" dirty="0">
                <a:solidFill>
                  <a:schemeClr val="bg1"/>
                </a:solidFill>
              </a:rPr>
              <a:t>检查请求数据合规性</a:t>
            </a:r>
            <a:endParaRPr lang="en-US" altLang="zh-CN" sz="1200" b="1" dirty="0">
              <a:solidFill>
                <a:schemeClr val="bg1"/>
              </a:solidFill>
            </a:endParaRPr>
          </a:p>
          <a:p>
            <a:r>
              <a:rPr lang="zh-CN" altLang="en-US" sz="1200" b="1" dirty="0">
                <a:solidFill>
                  <a:schemeClr val="bg1"/>
                </a:solidFill>
              </a:rPr>
              <a:t>生成</a:t>
            </a:r>
            <a:r>
              <a:rPr lang="zh-CN" altLang="en-US" sz="1200" b="1" dirty="0">
                <a:solidFill>
                  <a:srgbClr val="923922"/>
                </a:solidFill>
              </a:rPr>
              <a:t>登录凭证</a:t>
            </a:r>
            <a:r>
              <a:rPr lang="zh-CN" altLang="en-US" sz="1200" b="1" dirty="0">
                <a:solidFill>
                  <a:schemeClr val="bg1"/>
                </a:solidFill>
              </a:rPr>
              <a:t>传输对象数据</a:t>
            </a:r>
            <a:endParaRPr lang="en-US" altLang="zh-CN" sz="1200" b="1" dirty="0">
              <a:solidFill>
                <a:schemeClr val="bg1"/>
              </a:solidFill>
            </a:endParaRPr>
          </a:p>
          <a:p>
            <a:r>
              <a:rPr lang="zh-CN" altLang="en-US" sz="1200" b="1" dirty="0">
                <a:solidFill>
                  <a:schemeClr val="bg1"/>
                </a:solidFill>
              </a:rPr>
              <a:t>返回</a:t>
            </a:r>
            <a:r>
              <a:rPr lang="zh-CN" altLang="en-US" sz="1200" b="1" dirty="0">
                <a:solidFill>
                  <a:srgbClr val="923922"/>
                </a:solidFill>
              </a:rPr>
              <a:t>登录凭证</a:t>
            </a:r>
            <a:r>
              <a:rPr lang="zh-CN" altLang="en-US" sz="1200" b="1" dirty="0">
                <a:solidFill>
                  <a:schemeClr val="bg1"/>
                </a:solidFill>
              </a:rPr>
              <a:t>对象数据</a:t>
            </a:r>
          </a:p>
        </p:txBody>
      </p:sp>
      <p:sp>
        <p:nvSpPr>
          <p:cNvPr id="35" name="文本框 34">
            <a:extLst>
              <a:ext uri="{FF2B5EF4-FFF2-40B4-BE49-F238E27FC236}">
                <a16:creationId xmlns:a16="http://schemas.microsoft.com/office/drawing/2014/main" id="{67CED6FE-AAC5-4FF4-9B66-5D089DE8C4F2}"/>
              </a:ext>
            </a:extLst>
          </p:cNvPr>
          <p:cNvSpPr txBox="1"/>
          <p:nvPr/>
        </p:nvSpPr>
        <p:spPr>
          <a:xfrm>
            <a:off x="8071025" y="4816323"/>
            <a:ext cx="2339102" cy="646331"/>
          </a:xfrm>
          <a:prstGeom prst="rect">
            <a:avLst/>
          </a:prstGeom>
          <a:noFill/>
        </p:spPr>
        <p:txBody>
          <a:bodyPr wrap="none" rtlCol="0">
            <a:spAutoFit/>
          </a:bodyPr>
          <a:lstStyle/>
          <a:p>
            <a:r>
              <a:rPr lang="zh-CN" altLang="en-US" sz="1200" b="1" dirty="0">
                <a:solidFill>
                  <a:schemeClr val="bg1"/>
                </a:solidFill>
              </a:rPr>
              <a:t>检查</a:t>
            </a:r>
            <a:r>
              <a:rPr lang="zh-CN" altLang="en-US" sz="1200" b="1" dirty="0">
                <a:solidFill>
                  <a:srgbClr val="923922"/>
                </a:solidFill>
              </a:rPr>
              <a:t>登录凭证</a:t>
            </a:r>
            <a:endParaRPr lang="en-US" altLang="zh-CN" sz="1200" b="1" dirty="0">
              <a:solidFill>
                <a:srgbClr val="923922"/>
              </a:solidFill>
            </a:endParaRPr>
          </a:p>
          <a:p>
            <a:r>
              <a:rPr lang="zh-CN" altLang="en-US" sz="1200" b="1" dirty="0">
                <a:solidFill>
                  <a:schemeClr val="bg1"/>
                </a:solidFill>
              </a:rPr>
              <a:t>获取用户信息以及授权情况</a:t>
            </a:r>
            <a:endParaRPr lang="en-US" altLang="zh-CN" sz="1200" b="1" dirty="0">
              <a:solidFill>
                <a:schemeClr val="bg1"/>
              </a:solidFill>
            </a:endParaRPr>
          </a:p>
          <a:p>
            <a:r>
              <a:rPr lang="zh-CN" altLang="en-US" sz="1200" b="1" dirty="0">
                <a:solidFill>
                  <a:schemeClr val="bg1"/>
                </a:solidFill>
              </a:rPr>
              <a:t>根据授权返回用户</a:t>
            </a:r>
            <a:r>
              <a:rPr lang="zh-CN" altLang="en-US" sz="1200" b="1" dirty="0">
                <a:solidFill>
                  <a:srgbClr val="FF0000"/>
                </a:solidFill>
              </a:rPr>
              <a:t>可访问的资源</a:t>
            </a:r>
          </a:p>
        </p:txBody>
      </p:sp>
      <p:sp>
        <p:nvSpPr>
          <p:cNvPr id="23" name="文本框 22">
            <a:extLst>
              <a:ext uri="{FF2B5EF4-FFF2-40B4-BE49-F238E27FC236}">
                <a16:creationId xmlns:a16="http://schemas.microsoft.com/office/drawing/2014/main" id="{DAAA7964-097D-4814-A357-5A9878BA56AA}"/>
              </a:ext>
            </a:extLst>
          </p:cNvPr>
          <p:cNvSpPr txBox="1"/>
          <p:nvPr/>
        </p:nvSpPr>
        <p:spPr>
          <a:xfrm>
            <a:off x="10936321" y="2044832"/>
            <a:ext cx="698141" cy="400110"/>
          </a:xfrm>
          <a:prstGeom prst="rect">
            <a:avLst/>
          </a:prstGeom>
          <a:noFill/>
        </p:spPr>
        <p:txBody>
          <a:bodyPr wrap="square" rtlCol="0">
            <a:spAutoFit/>
          </a:bodyPr>
          <a:lstStyle/>
          <a:p>
            <a:r>
              <a:rPr lang="zh-CN" altLang="en-US" sz="2000" dirty="0">
                <a:solidFill>
                  <a:srgbClr val="FF0000"/>
                </a:solidFill>
              </a:rPr>
              <a:t>买票</a:t>
            </a:r>
          </a:p>
        </p:txBody>
      </p:sp>
      <p:sp>
        <p:nvSpPr>
          <p:cNvPr id="24" name="文本框 23">
            <a:extLst>
              <a:ext uri="{FF2B5EF4-FFF2-40B4-BE49-F238E27FC236}">
                <a16:creationId xmlns:a16="http://schemas.microsoft.com/office/drawing/2014/main" id="{BFC482E0-F180-494D-80B1-1C7062C0AAFD}"/>
              </a:ext>
            </a:extLst>
          </p:cNvPr>
          <p:cNvSpPr txBox="1"/>
          <p:nvPr/>
        </p:nvSpPr>
        <p:spPr>
          <a:xfrm>
            <a:off x="10936321" y="3323300"/>
            <a:ext cx="698141" cy="400110"/>
          </a:xfrm>
          <a:prstGeom prst="rect">
            <a:avLst/>
          </a:prstGeom>
          <a:noFill/>
        </p:spPr>
        <p:txBody>
          <a:bodyPr wrap="square" rtlCol="0">
            <a:spAutoFit/>
          </a:bodyPr>
          <a:lstStyle/>
          <a:p>
            <a:r>
              <a:rPr lang="zh-CN" altLang="en-US" sz="2000" dirty="0">
                <a:solidFill>
                  <a:srgbClr val="FF0000"/>
                </a:solidFill>
              </a:rPr>
              <a:t>取票</a:t>
            </a:r>
          </a:p>
        </p:txBody>
      </p:sp>
      <p:sp>
        <p:nvSpPr>
          <p:cNvPr id="25" name="文本框 24">
            <a:extLst>
              <a:ext uri="{FF2B5EF4-FFF2-40B4-BE49-F238E27FC236}">
                <a16:creationId xmlns:a16="http://schemas.microsoft.com/office/drawing/2014/main" id="{CEDD786C-2BA7-465A-B142-78CEEE3D71E4}"/>
              </a:ext>
            </a:extLst>
          </p:cNvPr>
          <p:cNvSpPr txBox="1"/>
          <p:nvPr/>
        </p:nvSpPr>
        <p:spPr>
          <a:xfrm>
            <a:off x="10936321" y="4868142"/>
            <a:ext cx="698141" cy="1015663"/>
          </a:xfrm>
          <a:prstGeom prst="rect">
            <a:avLst/>
          </a:prstGeom>
          <a:noFill/>
        </p:spPr>
        <p:txBody>
          <a:bodyPr wrap="square" rtlCol="0">
            <a:spAutoFit/>
          </a:bodyPr>
          <a:lstStyle/>
          <a:p>
            <a:r>
              <a:rPr lang="zh-CN" altLang="en-US" sz="2000" dirty="0">
                <a:solidFill>
                  <a:srgbClr val="FF0000"/>
                </a:solidFill>
              </a:rPr>
              <a:t>验票</a:t>
            </a:r>
            <a:endParaRPr lang="en-US" altLang="zh-CN" sz="2000" dirty="0">
              <a:solidFill>
                <a:srgbClr val="FF0000"/>
              </a:solidFill>
            </a:endParaRPr>
          </a:p>
          <a:p>
            <a:endParaRPr lang="en-US" altLang="zh-CN" sz="2000" dirty="0">
              <a:solidFill>
                <a:srgbClr val="FF0000"/>
              </a:solidFill>
            </a:endParaRPr>
          </a:p>
          <a:p>
            <a:endParaRPr lang="en-US" altLang="zh-CN" sz="2000" dirty="0">
              <a:solidFill>
                <a:srgbClr val="FF0000"/>
              </a:solidFill>
            </a:endParaRPr>
          </a:p>
        </p:txBody>
      </p:sp>
      <p:sp>
        <p:nvSpPr>
          <p:cNvPr id="26" name="文本框 25">
            <a:extLst>
              <a:ext uri="{FF2B5EF4-FFF2-40B4-BE49-F238E27FC236}">
                <a16:creationId xmlns:a16="http://schemas.microsoft.com/office/drawing/2014/main" id="{CBDA83EB-DCA9-408C-8518-DA4D977C1E39}"/>
              </a:ext>
            </a:extLst>
          </p:cNvPr>
          <p:cNvSpPr txBox="1"/>
          <p:nvPr/>
        </p:nvSpPr>
        <p:spPr>
          <a:xfrm>
            <a:off x="8071027" y="5620461"/>
            <a:ext cx="2382484" cy="461665"/>
          </a:xfrm>
          <a:prstGeom prst="rect">
            <a:avLst/>
          </a:prstGeom>
          <a:noFill/>
        </p:spPr>
        <p:txBody>
          <a:bodyPr wrap="square" rtlCol="0">
            <a:spAutoFit/>
          </a:bodyPr>
          <a:lstStyle/>
          <a:p>
            <a:r>
              <a:rPr lang="zh-CN" altLang="en-US" sz="1200" dirty="0">
                <a:solidFill>
                  <a:srgbClr val="FFFF00"/>
                </a:solidFill>
              </a:rPr>
              <a:t>访问资源授权信息以 </a:t>
            </a:r>
            <a:r>
              <a:rPr lang="en-US" altLang="zh-CN" sz="1200" dirty="0">
                <a:solidFill>
                  <a:srgbClr val="FFFF00"/>
                </a:solidFill>
              </a:rPr>
              <a:t>Claim </a:t>
            </a:r>
            <a:r>
              <a:rPr lang="zh-CN" altLang="en-US" sz="1200" dirty="0">
                <a:solidFill>
                  <a:srgbClr val="FFFF00"/>
                </a:solidFill>
              </a:rPr>
              <a:t>存放，</a:t>
            </a:r>
            <a:endParaRPr lang="en-US" altLang="zh-CN" sz="1200" dirty="0">
              <a:solidFill>
                <a:srgbClr val="FFFF00"/>
              </a:solidFill>
            </a:endParaRPr>
          </a:p>
          <a:p>
            <a:r>
              <a:rPr lang="zh-CN" altLang="en-US" sz="1200" dirty="0">
                <a:solidFill>
                  <a:srgbClr val="FFFF00"/>
                </a:solidFill>
              </a:rPr>
              <a:t>系统检查登陆凭证中的 </a:t>
            </a:r>
            <a:r>
              <a:rPr lang="en-US" altLang="zh-CN" sz="1200" dirty="0">
                <a:solidFill>
                  <a:srgbClr val="FFFF00"/>
                </a:solidFill>
              </a:rPr>
              <a:t>Claim</a:t>
            </a:r>
            <a:r>
              <a:rPr lang="zh-CN" altLang="en-US" sz="1200" dirty="0">
                <a:solidFill>
                  <a:srgbClr val="FFFF00"/>
                </a:solidFill>
              </a:rPr>
              <a:t>。</a:t>
            </a:r>
          </a:p>
        </p:txBody>
      </p:sp>
      <p:sp>
        <p:nvSpPr>
          <p:cNvPr id="27" name="文本框 26">
            <a:extLst>
              <a:ext uri="{FF2B5EF4-FFF2-40B4-BE49-F238E27FC236}">
                <a16:creationId xmlns:a16="http://schemas.microsoft.com/office/drawing/2014/main" id="{5A3829A3-FABC-414D-B8D1-46748EB8D1A9}"/>
              </a:ext>
            </a:extLst>
          </p:cNvPr>
          <p:cNvSpPr txBox="1"/>
          <p:nvPr/>
        </p:nvSpPr>
        <p:spPr>
          <a:xfrm>
            <a:off x="10936321" y="5699139"/>
            <a:ext cx="699911" cy="369332"/>
          </a:xfrm>
          <a:prstGeom prst="rect">
            <a:avLst/>
          </a:prstGeom>
          <a:noFill/>
        </p:spPr>
        <p:txBody>
          <a:bodyPr wrap="square">
            <a:spAutoFit/>
          </a:bodyPr>
          <a:lstStyle/>
          <a:p>
            <a:r>
              <a:rPr lang="zh-CN" altLang="en-US" sz="1800" dirty="0">
                <a:solidFill>
                  <a:srgbClr val="FF0000"/>
                </a:solidFill>
              </a:rPr>
              <a:t>用车</a:t>
            </a:r>
          </a:p>
        </p:txBody>
      </p:sp>
    </p:spTree>
    <p:extLst>
      <p:ext uri="{BB962C8B-B14F-4D97-AF65-F5344CB8AC3E}">
        <p14:creationId xmlns:p14="http://schemas.microsoft.com/office/powerpoint/2010/main" val="1781603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715984-346B-4300-8BCF-985C932937E7}"/>
              </a:ext>
            </a:extLst>
          </p:cNvPr>
          <p:cNvSpPr>
            <a:spLocks noGrp="1"/>
          </p:cNvSpPr>
          <p:nvPr>
            <p:ph type="title"/>
          </p:nvPr>
        </p:nvSpPr>
        <p:spPr>
          <a:xfrm>
            <a:off x="229807" y="116665"/>
            <a:ext cx="11521926" cy="640080"/>
          </a:xfrm>
        </p:spPr>
        <p:txBody>
          <a:bodyPr>
            <a:normAutofit fontScale="90000"/>
          </a:bodyPr>
          <a:lstStyle/>
          <a:p>
            <a:r>
              <a:rPr lang="en-US" altLang="zh-CN" dirty="0"/>
              <a:t>5. JWT </a:t>
            </a:r>
            <a:r>
              <a:rPr lang="zh-CN" altLang="en-US" dirty="0"/>
              <a:t>（</a:t>
            </a:r>
            <a:r>
              <a:rPr lang="en-US" altLang="zh-CN" dirty="0" err="1"/>
              <a:t>Json</a:t>
            </a:r>
            <a:r>
              <a:rPr lang="en-US" altLang="zh-CN" dirty="0"/>
              <a:t> web token</a:t>
            </a:r>
            <a:r>
              <a:rPr lang="zh-CN" altLang="en-US" dirty="0"/>
              <a:t>）认证与实现：从前端 </a:t>
            </a:r>
            <a:r>
              <a:rPr lang="en-US" altLang="zh-CN" dirty="0"/>
              <a:t>App </a:t>
            </a:r>
            <a:r>
              <a:rPr lang="zh-CN" altLang="en-US" dirty="0"/>
              <a:t>访问后端服务的认证实现机制</a:t>
            </a:r>
          </a:p>
        </p:txBody>
      </p:sp>
      <p:pic>
        <p:nvPicPr>
          <p:cNvPr id="5" name="图片 4">
            <a:extLst>
              <a:ext uri="{FF2B5EF4-FFF2-40B4-BE49-F238E27FC236}">
                <a16:creationId xmlns:a16="http://schemas.microsoft.com/office/drawing/2014/main" id="{55A95193-6141-4ED0-9AEE-FF11E8EF4EA5}"/>
              </a:ext>
            </a:extLst>
          </p:cNvPr>
          <p:cNvPicPr>
            <a:picLocks noChangeAspect="1"/>
          </p:cNvPicPr>
          <p:nvPr/>
        </p:nvPicPr>
        <p:blipFill>
          <a:blip r:embed="rId2"/>
          <a:stretch>
            <a:fillRect/>
          </a:stretch>
        </p:blipFill>
        <p:spPr>
          <a:xfrm>
            <a:off x="718364" y="1510407"/>
            <a:ext cx="9569942" cy="2819545"/>
          </a:xfrm>
          <a:prstGeom prst="rect">
            <a:avLst/>
          </a:prstGeom>
        </p:spPr>
      </p:pic>
      <p:pic>
        <p:nvPicPr>
          <p:cNvPr id="7" name="图片 6">
            <a:extLst>
              <a:ext uri="{FF2B5EF4-FFF2-40B4-BE49-F238E27FC236}">
                <a16:creationId xmlns:a16="http://schemas.microsoft.com/office/drawing/2014/main" id="{85ABCBAD-99CF-419B-A119-48AAEED2CFCF}"/>
              </a:ext>
            </a:extLst>
          </p:cNvPr>
          <p:cNvPicPr>
            <a:picLocks noChangeAspect="1"/>
          </p:cNvPicPr>
          <p:nvPr/>
        </p:nvPicPr>
        <p:blipFill>
          <a:blip r:embed="rId3"/>
          <a:stretch>
            <a:fillRect/>
          </a:stretch>
        </p:blipFill>
        <p:spPr>
          <a:xfrm>
            <a:off x="6352991" y="4763181"/>
            <a:ext cx="3988005" cy="901746"/>
          </a:xfrm>
          <a:prstGeom prst="rect">
            <a:avLst/>
          </a:prstGeom>
        </p:spPr>
      </p:pic>
      <p:sp>
        <p:nvSpPr>
          <p:cNvPr id="8" name="文本框 7">
            <a:extLst>
              <a:ext uri="{FF2B5EF4-FFF2-40B4-BE49-F238E27FC236}">
                <a16:creationId xmlns:a16="http://schemas.microsoft.com/office/drawing/2014/main" id="{CCDBEEB1-3F99-4265-8AB6-9FEB8134FF7A}"/>
              </a:ext>
            </a:extLst>
          </p:cNvPr>
          <p:cNvSpPr txBox="1"/>
          <p:nvPr/>
        </p:nvSpPr>
        <p:spPr>
          <a:xfrm>
            <a:off x="8814826" y="5759280"/>
            <a:ext cx="1473480" cy="307777"/>
          </a:xfrm>
          <a:prstGeom prst="rect">
            <a:avLst/>
          </a:prstGeom>
          <a:noFill/>
        </p:spPr>
        <p:txBody>
          <a:bodyPr wrap="none" rtlCol="0">
            <a:spAutoFit/>
          </a:bodyPr>
          <a:lstStyle/>
          <a:p>
            <a:r>
              <a:rPr lang="en-US" altLang="zh-CN" sz="1400" dirty="0" err="1"/>
              <a:t>appsettings.josn</a:t>
            </a:r>
            <a:endParaRPr lang="zh-CN" altLang="en-US" sz="1400" dirty="0"/>
          </a:p>
        </p:txBody>
      </p:sp>
      <p:cxnSp>
        <p:nvCxnSpPr>
          <p:cNvPr id="10" name="直接箭头连接符 9">
            <a:extLst>
              <a:ext uri="{FF2B5EF4-FFF2-40B4-BE49-F238E27FC236}">
                <a16:creationId xmlns:a16="http://schemas.microsoft.com/office/drawing/2014/main" id="{6F333F56-3943-4238-8387-54424832E1EC}"/>
              </a:ext>
            </a:extLst>
          </p:cNvPr>
          <p:cNvCxnSpPr>
            <a:cxnSpLocks/>
            <a:endCxn id="7" idx="0"/>
          </p:cNvCxnSpPr>
          <p:nvPr/>
        </p:nvCxnSpPr>
        <p:spPr>
          <a:xfrm flipH="1">
            <a:off x="8346994" y="1912648"/>
            <a:ext cx="582517" cy="28505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31158C4F-AA9A-4648-BCE1-B73D7CCB905F}"/>
              </a:ext>
            </a:extLst>
          </p:cNvPr>
          <p:cNvPicPr>
            <a:picLocks noChangeAspect="1"/>
          </p:cNvPicPr>
          <p:nvPr/>
        </p:nvPicPr>
        <p:blipFill rotWithShape="1">
          <a:blip r:embed="rId4"/>
          <a:srcRect r="9241"/>
          <a:stretch/>
        </p:blipFill>
        <p:spPr>
          <a:xfrm>
            <a:off x="718364" y="4763181"/>
            <a:ext cx="5428436" cy="1303876"/>
          </a:xfrm>
          <a:prstGeom prst="rect">
            <a:avLst/>
          </a:prstGeom>
        </p:spPr>
      </p:pic>
      <p:cxnSp>
        <p:nvCxnSpPr>
          <p:cNvPr id="15" name="直接箭头连接符 14">
            <a:extLst>
              <a:ext uri="{FF2B5EF4-FFF2-40B4-BE49-F238E27FC236}">
                <a16:creationId xmlns:a16="http://schemas.microsoft.com/office/drawing/2014/main" id="{C0E7173C-6AF2-4D5B-9B93-4ADCFA69D3AB}"/>
              </a:ext>
            </a:extLst>
          </p:cNvPr>
          <p:cNvCxnSpPr>
            <a:cxnSpLocks/>
            <a:endCxn id="14" idx="0"/>
          </p:cNvCxnSpPr>
          <p:nvPr/>
        </p:nvCxnSpPr>
        <p:spPr>
          <a:xfrm flipH="1">
            <a:off x="3432582" y="2087625"/>
            <a:ext cx="44396" cy="26755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ED7E3F63-4005-412B-B521-DF2FE771C4C6}"/>
              </a:ext>
            </a:extLst>
          </p:cNvPr>
          <p:cNvSpPr txBox="1"/>
          <p:nvPr/>
        </p:nvSpPr>
        <p:spPr>
          <a:xfrm>
            <a:off x="603956" y="948910"/>
            <a:ext cx="11324270" cy="369332"/>
          </a:xfrm>
          <a:prstGeom prst="rect">
            <a:avLst/>
          </a:prstGeom>
          <a:noFill/>
        </p:spPr>
        <p:txBody>
          <a:bodyPr wrap="square">
            <a:spAutoFit/>
          </a:bodyPr>
          <a:lstStyle/>
          <a:p>
            <a:r>
              <a:rPr lang="zh-CN" altLang="en-US" dirty="0"/>
              <a:t>一个客户端需要持有 登录凭证（</a:t>
            </a:r>
            <a:r>
              <a:rPr lang="en-US" altLang="zh-CN" dirty="0"/>
              <a:t>token</a:t>
            </a:r>
            <a:r>
              <a:rPr lang="zh-CN" altLang="en-US" dirty="0"/>
              <a:t>）才能进入系统，后台需要提供 </a:t>
            </a:r>
            <a:r>
              <a:rPr lang="zh-CN" altLang="en-US" b="1" dirty="0">
                <a:solidFill>
                  <a:srgbClr val="D24726"/>
                </a:solidFill>
              </a:rPr>
              <a:t>发证</a:t>
            </a:r>
            <a:r>
              <a:rPr lang="zh-CN" altLang="en-US" dirty="0"/>
              <a:t> 服务。</a:t>
            </a:r>
          </a:p>
        </p:txBody>
      </p:sp>
    </p:spTree>
    <p:extLst>
      <p:ext uri="{BB962C8B-B14F-4D97-AF65-F5344CB8AC3E}">
        <p14:creationId xmlns:p14="http://schemas.microsoft.com/office/powerpoint/2010/main" val="3549936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40122-9164-40A8-902F-F8B707588658}"/>
              </a:ext>
            </a:extLst>
          </p:cNvPr>
          <p:cNvSpPr>
            <a:spLocks noGrp="1"/>
          </p:cNvSpPr>
          <p:nvPr>
            <p:ph type="title"/>
          </p:nvPr>
        </p:nvSpPr>
        <p:spPr/>
        <p:txBody>
          <a:bodyPr/>
          <a:lstStyle/>
          <a:p>
            <a:r>
              <a:rPr lang="en-US" altLang="zh-CN" dirty="0"/>
              <a:t>5.1. </a:t>
            </a:r>
            <a:r>
              <a:rPr lang="zh-CN" altLang="en-US" dirty="0"/>
              <a:t>为 </a:t>
            </a:r>
            <a:r>
              <a:rPr lang="en-US" altLang="zh-CN" dirty="0"/>
              <a:t>Web API </a:t>
            </a:r>
            <a:r>
              <a:rPr lang="zh-CN" altLang="en-US" dirty="0"/>
              <a:t>配置基于 </a:t>
            </a:r>
            <a:r>
              <a:rPr lang="en-US" altLang="zh-CN" dirty="0"/>
              <a:t>JWT </a:t>
            </a:r>
            <a:r>
              <a:rPr lang="zh-CN" altLang="en-US" dirty="0"/>
              <a:t>的用户认证</a:t>
            </a:r>
          </a:p>
        </p:txBody>
      </p:sp>
      <p:pic>
        <p:nvPicPr>
          <p:cNvPr id="4" name="图片 3">
            <a:extLst>
              <a:ext uri="{FF2B5EF4-FFF2-40B4-BE49-F238E27FC236}">
                <a16:creationId xmlns:a16="http://schemas.microsoft.com/office/drawing/2014/main" id="{60191C10-AE4D-44A2-92AD-778A28A759A4}"/>
              </a:ext>
            </a:extLst>
          </p:cNvPr>
          <p:cNvPicPr>
            <a:picLocks noChangeAspect="1"/>
          </p:cNvPicPr>
          <p:nvPr/>
        </p:nvPicPr>
        <p:blipFill>
          <a:blip r:embed="rId2"/>
          <a:stretch>
            <a:fillRect/>
          </a:stretch>
        </p:blipFill>
        <p:spPr>
          <a:xfrm>
            <a:off x="992517" y="1062452"/>
            <a:ext cx="8873037" cy="5157726"/>
          </a:xfrm>
          <a:prstGeom prst="rect">
            <a:avLst/>
          </a:prstGeom>
        </p:spPr>
      </p:pic>
    </p:spTree>
    <p:extLst>
      <p:ext uri="{BB962C8B-B14F-4D97-AF65-F5344CB8AC3E}">
        <p14:creationId xmlns:p14="http://schemas.microsoft.com/office/powerpoint/2010/main" val="2042773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EE1DC1-DBA8-4C6B-AA1F-5FD1E371AFAF}"/>
              </a:ext>
            </a:extLst>
          </p:cNvPr>
          <p:cNvSpPr>
            <a:spLocks noGrp="1"/>
          </p:cNvSpPr>
          <p:nvPr>
            <p:ph type="title"/>
          </p:nvPr>
        </p:nvSpPr>
        <p:spPr>
          <a:xfrm>
            <a:off x="229807" y="116665"/>
            <a:ext cx="11013926" cy="640080"/>
          </a:xfrm>
        </p:spPr>
        <p:txBody>
          <a:bodyPr>
            <a:normAutofit/>
          </a:bodyPr>
          <a:lstStyle/>
          <a:p>
            <a:r>
              <a:rPr lang="en-US" altLang="zh-CN" dirty="0"/>
              <a:t>5.2. </a:t>
            </a:r>
            <a:r>
              <a:rPr lang="zh-CN" altLang="en-US" dirty="0"/>
              <a:t>根据前端登录请求生成系统访问凭证 </a:t>
            </a:r>
            <a:r>
              <a:rPr lang="en-US" altLang="zh-CN" dirty="0"/>
              <a:t>token </a:t>
            </a:r>
            <a:endParaRPr lang="zh-CN" altLang="en-US" dirty="0"/>
          </a:p>
        </p:txBody>
      </p:sp>
      <p:pic>
        <p:nvPicPr>
          <p:cNvPr id="4" name="图片 3">
            <a:extLst>
              <a:ext uri="{FF2B5EF4-FFF2-40B4-BE49-F238E27FC236}">
                <a16:creationId xmlns:a16="http://schemas.microsoft.com/office/drawing/2014/main" id="{3A6F5318-DCAD-44D0-BE36-8C9D8DD5DB2D}"/>
              </a:ext>
            </a:extLst>
          </p:cNvPr>
          <p:cNvPicPr>
            <a:picLocks noChangeAspect="1"/>
          </p:cNvPicPr>
          <p:nvPr/>
        </p:nvPicPr>
        <p:blipFill>
          <a:blip r:embed="rId2"/>
          <a:stretch>
            <a:fillRect/>
          </a:stretch>
        </p:blipFill>
        <p:spPr>
          <a:xfrm>
            <a:off x="979115" y="932715"/>
            <a:ext cx="10264618" cy="5808620"/>
          </a:xfrm>
          <a:prstGeom prst="rect">
            <a:avLst/>
          </a:prstGeom>
        </p:spPr>
      </p:pic>
      <p:sp>
        <p:nvSpPr>
          <p:cNvPr id="6" name="矩形: 圆角 5">
            <a:extLst>
              <a:ext uri="{FF2B5EF4-FFF2-40B4-BE49-F238E27FC236}">
                <a16:creationId xmlns:a16="http://schemas.microsoft.com/office/drawing/2014/main" id="{2A3F7811-2DBD-4F20-8922-305925871898}"/>
              </a:ext>
            </a:extLst>
          </p:cNvPr>
          <p:cNvSpPr/>
          <p:nvPr/>
        </p:nvSpPr>
        <p:spPr>
          <a:xfrm>
            <a:off x="1761066" y="3578577"/>
            <a:ext cx="3448756" cy="1286934"/>
          </a:xfrm>
          <a:prstGeom prst="roundRect">
            <a:avLst>
              <a:gd name="adj" fmla="val 627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0262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75BED2-C063-41A8-8E34-6D21CDA9BAF8}"/>
              </a:ext>
            </a:extLst>
          </p:cNvPr>
          <p:cNvSpPr>
            <a:spLocks noGrp="1"/>
          </p:cNvSpPr>
          <p:nvPr>
            <p:ph type="title"/>
          </p:nvPr>
        </p:nvSpPr>
        <p:spPr/>
        <p:txBody>
          <a:bodyPr>
            <a:normAutofit/>
          </a:bodyPr>
          <a:lstStyle/>
          <a:p>
            <a:r>
              <a:rPr lang="en-US" altLang="zh-CN" dirty="0"/>
              <a:t>5.3. </a:t>
            </a:r>
            <a:r>
              <a:rPr lang="zh-CN" altLang="en-US" dirty="0"/>
              <a:t>用于登录凭证传输数据对象模型的设计</a:t>
            </a:r>
          </a:p>
        </p:txBody>
      </p:sp>
      <p:pic>
        <p:nvPicPr>
          <p:cNvPr id="4" name="图片 3">
            <a:extLst>
              <a:ext uri="{FF2B5EF4-FFF2-40B4-BE49-F238E27FC236}">
                <a16:creationId xmlns:a16="http://schemas.microsoft.com/office/drawing/2014/main" id="{2BB1CE2A-58BC-4988-A003-5C549DF1C951}"/>
              </a:ext>
            </a:extLst>
          </p:cNvPr>
          <p:cNvPicPr>
            <a:picLocks noChangeAspect="1"/>
          </p:cNvPicPr>
          <p:nvPr/>
        </p:nvPicPr>
        <p:blipFill>
          <a:blip r:embed="rId2"/>
          <a:stretch>
            <a:fillRect/>
          </a:stretch>
        </p:blipFill>
        <p:spPr>
          <a:xfrm>
            <a:off x="939892" y="1057497"/>
            <a:ext cx="10154172" cy="5092962"/>
          </a:xfrm>
          <a:prstGeom prst="rect">
            <a:avLst/>
          </a:prstGeom>
        </p:spPr>
      </p:pic>
      <p:cxnSp>
        <p:nvCxnSpPr>
          <p:cNvPr id="6" name="直接连接符 5">
            <a:extLst>
              <a:ext uri="{FF2B5EF4-FFF2-40B4-BE49-F238E27FC236}">
                <a16:creationId xmlns:a16="http://schemas.microsoft.com/office/drawing/2014/main" id="{6F22B200-3110-4787-A637-2278EB84094F}"/>
              </a:ext>
            </a:extLst>
          </p:cNvPr>
          <p:cNvCxnSpPr>
            <a:cxnSpLocks/>
          </p:cNvCxnSpPr>
          <p:nvPr/>
        </p:nvCxnSpPr>
        <p:spPr>
          <a:xfrm>
            <a:off x="2308055" y="2384776"/>
            <a:ext cx="274372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9717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ABB2E8-A7E3-4CCA-851B-C953CDEC7665}"/>
              </a:ext>
            </a:extLst>
          </p:cNvPr>
          <p:cNvSpPr>
            <a:spLocks noGrp="1"/>
          </p:cNvSpPr>
          <p:nvPr>
            <p:ph type="title"/>
          </p:nvPr>
        </p:nvSpPr>
        <p:spPr/>
        <p:txBody>
          <a:bodyPr/>
          <a:lstStyle/>
          <a:p>
            <a:r>
              <a:rPr lang="en-US" altLang="zh-CN" dirty="0"/>
              <a:t>5.4. </a:t>
            </a:r>
            <a:r>
              <a:rPr lang="zh-CN" altLang="en-US" dirty="0"/>
              <a:t>在 </a:t>
            </a:r>
            <a:r>
              <a:rPr lang="en-US" altLang="zh-CN" dirty="0"/>
              <a:t>Swagger </a:t>
            </a:r>
            <a:r>
              <a:rPr lang="zh-CN" altLang="en-US" dirty="0"/>
              <a:t>中调试和检查 </a:t>
            </a:r>
            <a:r>
              <a:rPr lang="en-US" altLang="zh-CN" dirty="0"/>
              <a:t>JWT </a:t>
            </a:r>
            <a:endParaRPr lang="zh-CN" altLang="en-US" dirty="0"/>
          </a:p>
        </p:txBody>
      </p:sp>
      <p:pic>
        <p:nvPicPr>
          <p:cNvPr id="5" name="图片 4">
            <a:extLst>
              <a:ext uri="{FF2B5EF4-FFF2-40B4-BE49-F238E27FC236}">
                <a16:creationId xmlns:a16="http://schemas.microsoft.com/office/drawing/2014/main" id="{620A196C-B318-4E7A-89B0-381DD0228227}"/>
              </a:ext>
            </a:extLst>
          </p:cNvPr>
          <p:cNvPicPr>
            <a:picLocks noChangeAspect="1"/>
          </p:cNvPicPr>
          <p:nvPr/>
        </p:nvPicPr>
        <p:blipFill>
          <a:blip r:embed="rId2"/>
          <a:stretch>
            <a:fillRect/>
          </a:stretch>
        </p:blipFill>
        <p:spPr>
          <a:xfrm>
            <a:off x="778933" y="1056686"/>
            <a:ext cx="5250990" cy="5394913"/>
          </a:xfrm>
          <a:prstGeom prst="rect">
            <a:avLst/>
          </a:prstGeom>
        </p:spPr>
      </p:pic>
      <p:sp>
        <p:nvSpPr>
          <p:cNvPr id="6" name="矩形: 圆角 5">
            <a:extLst>
              <a:ext uri="{FF2B5EF4-FFF2-40B4-BE49-F238E27FC236}">
                <a16:creationId xmlns:a16="http://schemas.microsoft.com/office/drawing/2014/main" id="{3A0A1DA0-5896-4EBF-9FBE-89B60F6D3F07}"/>
              </a:ext>
            </a:extLst>
          </p:cNvPr>
          <p:cNvSpPr/>
          <p:nvPr/>
        </p:nvSpPr>
        <p:spPr>
          <a:xfrm>
            <a:off x="936977" y="5226754"/>
            <a:ext cx="4944534" cy="1224845"/>
          </a:xfrm>
          <a:prstGeom prst="roundRect">
            <a:avLst>
              <a:gd name="adj" fmla="val 627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45B607A2-5DA4-4CF9-983C-53EABA4E2650}"/>
              </a:ext>
            </a:extLst>
          </p:cNvPr>
          <p:cNvPicPr>
            <a:picLocks noChangeAspect="1"/>
          </p:cNvPicPr>
          <p:nvPr/>
        </p:nvPicPr>
        <p:blipFill rotWithShape="1">
          <a:blip r:embed="rId3"/>
          <a:srcRect l="7191"/>
          <a:stretch/>
        </p:blipFill>
        <p:spPr>
          <a:xfrm>
            <a:off x="6310491" y="1056686"/>
            <a:ext cx="4335581" cy="5394913"/>
          </a:xfrm>
          <a:prstGeom prst="rect">
            <a:avLst/>
          </a:prstGeom>
        </p:spPr>
      </p:pic>
      <p:sp>
        <p:nvSpPr>
          <p:cNvPr id="9" name="矩形: 圆角 8">
            <a:extLst>
              <a:ext uri="{FF2B5EF4-FFF2-40B4-BE49-F238E27FC236}">
                <a16:creationId xmlns:a16="http://schemas.microsoft.com/office/drawing/2014/main" id="{30143896-52D3-4A63-A41A-08DA1C5396C2}"/>
              </a:ext>
            </a:extLst>
          </p:cNvPr>
          <p:cNvSpPr/>
          <p:nvPr/>
        </p:nvSpPr>
        <p:spPr>
          <a:xfrm>
            <a:off x="6987822" y="3815644"/>
            <a:ext cx="3448756" cy="1219199"/>
          </a:xfrm>
          <a:prstGeom prst="roundRect">
            <a:avLst>
              <a:gd name="adj" fmla="val 627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0104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92336-7E7D-4558-B528-1C3C2AA2AAEB}"/>
              </a:ext>
            </a:extLst>
          </p:cNvPr>
          <p:cNvSpPr>
            <a:spLocks noGrp="1"/>
          </p:cNvSpPr>
          <p:nvPr>
            <p:ph type="title"/>
          </p:nvPr>
        </p:nvSpPr>
        <p:spPr>
          <a:xfrm>
            <a:off x="229807" y="116665"/>
            <a:ext cx="9196415" cy="640080"/>
          </a:xfrm>
        </p:spPr>
        <p:txBody>
          <a:bodyPr>
            <a:normAutofit/>
          </a:bodyPr>
          <a:lstStyle/>
          <a:p>
            <a:r>
              <a:rPr lang="en-US" altLang="zh-CN" dirty="0"/>
              <a:t>5.4.1. </a:t>
            </a:r>
            <a:r>
              <a:rPr lang="zh-CN" altLang="en-US" dirty="0"/>
              <a:t>登录请求获取登录凭证，并保存起来，用于后续的资源访问</a:t>
            </a:r>
          </a:p>
        </p:txBody>
      </p:sp>
      <p:pic>
        <p:nvPicPr>
          <p:cNvPr id="5" name="图片 4">
            <a:extLst>
              <a:ext uri="{FF2B5EF4-FFF2-40B4-BE49-F238E27FC236}">
                <a16:creationId xmlns:a16="http://schemas.microsoft.com/office/drawing/2014/main" id="{E6409193-5274-4E50-BA91-3D1ED805C135}"/>
              </a:ext>
            </a:extLst>
          </p:cNvPr>
          <p:cNvPicPr>
            <a:picLocks noChangeAspect="1"/>
          </p:cNvPicPr>
          <p:nvPr/>
        </p:nvPicPr>
        <p:blipFill>
          <a:blip r:embed="rId2"/>
          <a:stretch>
            <a:fillRect/>
          </a:stretch>
        </p:blipFill>
        <p:spPr>
          <a:xfrm>
            <a:off x="1207910" y="967858"/>
            <a:ext cx="5335253" cy="4500364"/>
          </a:xfrm>
          <a:prstGeom prst="rect">
            <a:avLst/>
          </a:prstGeom>
        </p:spPr>
      </p:pic>
      <p:pic>
        <p:nvPicPr>
          <p:cNvPr id="7" name="图片 6">
            <a:extLst>
              <a:ext uri="{FF2B5EF4-FFF2-40B4-BE49-F238E27FC236}">
                <a16:creationId xmlns:a16="http://schemas.microsoft.com/office/drawing/2014/main" id="{7793FE64-3454-444B-A130-A457CA74E064}"/>
              </a:ext>
            </a:extLst>
          </p:cNvPr>
          <p:cNvPicPr>
            <a:picLocks noChangeAspect="1"/>
          </p:cNvPicPr>
          <p:nvPr/>
        </p:nvPicPr>
        <p:blipFill>
          <a:blip r:embed="rId3"/>
          <a:stretch>
            <a:fillRect/>
          </a:stretch>
        </p:blipFill>
        <p:spPr>
          <a:xfrm>
            <a:off x="6721967" y="967858"/>
            <a:ext cx="4732692" cy="5839342"/>
          </a:xfrm>
          <a:prstGeom prst="rect">
            <a:avLst/>
          </a:prstGeom>
        </p:spPr>
      </p:pic>
      <p:sp>
        <p:nvSpPr>
          <p:cNvPr id="8" name="矩形: 圆角 7">
            <a:extLst>
              <a:ext uri="{FF2B5EF4-FFF2-40B4-BE49-F238E27FC236}">
                <a16:creationId xmlns:a16="http://schemas.microsoft.com/office/drawing/2014/main" id="{6AF20EDA-DB9F-40E8-A28A-14E6B5DB8217}"/>
              </a:ext>
            </a:extLst>
          </p:cNvPr>
          <p:cNvSpPr/>
          <p:nvPr/>
        </p:nvSpPr>
        <p:spPr>
          <a:xfrm>
            <a:off x="7286978" y="3917244"/>
            <a:ext cx="3968044" cy="824089"/>
          </a:xfrm>
          <a:prstGeom prst="roundRect">
            <a:avLst>
              <a:gd name="adj" fmla="val 627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63200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F3BDC-6FF0-4B9B-B42F-5035F9B8C20A}"/>
              </a:ext>
            </a:extLst>
          </p:cNvPr>
          <p:cNvSpPr>
            <a:spLocks noGrp="1"/>
          </p:cNvSpPr>
          <p:nvPr>
            <p:ph type="title"/>
          </p:nvPr>
        </p:nvSpPr>
        <p:spPr>
          <a:xfrm>
            <a:off x="229807" y="116665"/>
            <a:ext cx="11674326" cy="640080"/>
          </a:xfrm>
        </p:spPr>
        <p:txBody>
          <a:bodyPr/>
          <a:lstStyle/>
          <a:p>
            <a:r>
              <a:rPr lang="en-US" altLang="zh-CN" dirty="0"/>
              <a:t>5.4.1. </a:t>
            </a:r>
            <a:r>
              <a:rPr lang="zh-CN" altLang="en-US" dirty="0"/>
              <a:t>登录请求获取登录凭证，并保存起来，用于后续的资源访问（续）</a:t>
            </a:r>
          </a:p>
        </p:txBody>
      </p:sp>
      <p:pic>
        <p:nvPicPr>
          <p:cNvPr id="5" name="图片 4">
            <a:extLst>
              <a:ext uri="{FF2B5EF4-FFF2-40B4-BE49-F238E27FC236}">
                <a16:creationId xmlns:a16="http://schemas.microsoft.com/office/drawing/2014/main" id="{EF267959-A850-4A5D-884D-FE11DAA99E32}"/>
              </a:ext>
            </a:extLst>
          </p:cNvPr>
          <p:cNvPicPr>
            <a:picLocks noChangeAspect="1"/>
          </p:cNvPicPr>
          <p:nvPr/>
        </p:nvPicPr>
        <p:blipFill>
          <a:blip r:embed="rId2"/>
          <a:stretch>
            <a:fillRect/>
          </a:stretch>
        </p:blipFill>
        <p:spPr>
          <a:xfrm>
            <a:off x="1230489" y="1033869"/>
            <a:ext cx="4534522" cy="2859777"/>
          </a:xfrm>
          <a:prstGeom prst="rect">
            <a:avLst/>
          </a:prstGeom>
        </p:spPr>
      </p:pic>
      <p:pic>
        <p:nvPicPr>
          <p:cNvPr id="7" name="图片 6">
            <a:extLst>
              <a:ext uri="{FF2B5EF4-FFF2-40B4-BE49-F238E27FC236}">
                <a16:creationId xmlns:a16="http://schemas.microsoft.com/office/drawing/2014/main" id="{71A7CB89-B598-471A-8E32-00E1873679F3}"/>
              </a:ext>
            </a:extLst>
          </p:cNvPr>
          <p:cNvPicPr>
            <a:picLocks noChangeAspect="1"/>
          </p:cNvPicPr>
          <p:nvPr/>
        </p:nvPicPr>
        <p:blipFill>
          <a:blip r:embed="rId3"/>
          <a:stretch>
            <a:fillRect/>
          </a:stretch>
        </p:blipFill>
        <p:spPr>
          <a:xfrm>
            <a:off x="1230489" y="3998224"/>
            <a:ext cx="4534522" cy="2635186"/>
          </a:xfrm>
          <a:prstGeom prst="rect">
            <a:avLst/>
          </a:prstGeom>
        </p:spPr>
      </p:pic>
      <p:pic>
        <p:nvPicPr>
          <p:cNvPr id="9" name="图片 8">
            <a:extLst>
              <a:ext uri="{FF2B5EF4-FFF2-40B4-BE49-F238E27FC236}">
                <a16:creationId xmlns:a16="http://schemas.microsoft.com/office/drawing/2014/main" id="{D2DF9201-B87F-4F92-9A3C-0DE764177EC3}"/>
              </a:ext>
            </a:extLst>
          </p:cNvPr>
          <p:cNvPicPr>
            <a:picLocks noChangeAspect="1"/>
          </p:cNvPicPr>
          <p:nvPr/>
        </p:nvPicPr>
        <p:blipFill>
          <a:blip r:embed="rId4"/>
          <a:stretch>
            <a:fillRect/>
          </a:stretch>
        </p:blipFill>
        <p:spPr>
          <a:xfrm>
            <a:off x="5894742" y="1033868"/>
            <a:ext cx="4953781" cy="5599541"/>
          </a:xfrm>
          <a:prstGeom prst="rect">
            <a:avLst/>
          </a:prstGeom>
        </p:spPr>
      </p:pic>
    </p:spTree>
    <p:extLst>
      <p:ext uri="{BB962C8B-B14F-4D97-AF65-F5344CB8AC3E}">
        <p14:creationId xmlns:p14="http://schemas.microsoft.com/office/powerpoint/2010/main" val="24623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rtlCol="0">
            <a:noAutofit/>
          </a:bodyPr>
          <a:lstStyle/>
          <a:p>
            <a:pPr rtl="0"/>
            <a:r>
              <a:rPr lang="zh-CN" altLang="en-US" sz="3200" dirty="0">
                <a:cs typeface="Segoe UI Light" panose="020B0502040204020203" pitchFamily="34" charset="0"/>
              </a:rPr>
              <a:t>课程内容</a:t>
            </a:r>
          </a:p>
        </p:txBody>
      </p:sp>
      <p:sp>
        <p:nvSpPr>
          <p:cNvPr id="38" name="内容占位符 17"/>
          <p:cNvSpPr txBox="1">
            <a:spLocks/>
          </p:cNvSpPr>
          <p:nvPr/>
        </p:nvSpPr>
        <p:spPr>
          <a:xfrm>
            <a:off x="729693" y="1329831"/>
            <a:ext cx="9120427" cy="4467013"/>
          </a:xfrm>
          <a:prstGeom prst="rect">
            <a:avLst/>
          </a:prstGeom>
        </p:spPr>
        <p:txBody>
          <a:bodyPr vert="horz" lIns="68580" tIns="34290" rIns="68580" bIns="3429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300"/>
              </a:spcBef>
              <a:spcAft>
                <a:spcPts val="300"/>
              </a:spcAft>
              <a:buFont typeface="Wingdings" panose="05000000000000000000" pitchFamily="2" charset="2"/>
              <a:buChar char="p"/>
              <a:defRPr/>
            </a:pPr>
            <a:r>
              <a:rPr lang="zh-CN" altLang="en-US" sz="1800" dirty="0">
                <a:latin typeface="Microsoft YaHei UI" panose="020B0503020204020204" pitchFamily="34" charset="-122"/>
                <a:ea typeface="Microsoft YaHei UI" panose="020B0503020204020204" pitchFamily="34" charset="-122"/>
                <a:cs typeface="Segoe UI" panose="020B0502040204020203" pitchFamily="34" charset="0"/>
              </a:rPr>
              <a:t> </a:t>
            </a:r>
            <a:r>
              <a:rPr lang="zh-CN" altLang="en-US" sz="1800" b="1" dirty="0">
                <a:latin typeface="Microsoft YaHei UI" panose="020B0503020204020204" pitchFamily="34" charset="-122"/>
                <a:ea typeface="Microsoft YaHei UI" panose="020B0503020204020204" pitchFamily="34" charset="-122"/>
                <a:cs typeface="Segoe UI" panose="020B0502040204020203" pitchFamily="34" charset="0"/>
              </a:rPr>
              <a:t>路由</a:t>
            </a:r>
            <a:r>
              <a:rPr lang="zh-CN" altLang="en-US" sz="18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1800" dirty="0" err="1">
                <a:latin typeface="Microsoft YaHei UI" panose="020B0503020204020204" pitchFamily="34" charset="-122"/>
                <a:ea typeface="Microsoft YaHei UI" panose="020B0503020204020204" pitchFamily="34" charset="-122"/>
                <a:cs typeface="Segoe UI" panose="020B0502040204020203" pitchFamily="34" charset="0"/>
              </a:rPr>
              <a:t>Asp.Net</a:t>
            </a:r>
            <a:r>
              <a:rPr lang="en-US" altLang="zh-CN" sz="1800" dirty="0">
                <a:latin typeface="Microsoft YaHei UI" panose="020B0503020204020204" pitchFamily="34" charset="-122"/>
                <a:ea typeface="Microsoft YaHei UI" panose="020B0503020204020204" pitchFamily="34" charset="-122"/>
                <a:cs typeface="Segoe UI" panose="020B0502040204020203" pitchFamily="34" charset="0"/>
              </a:rPr>
              <a:t> Core Web API </a:t>
            </a:r>
            <a:r>
              <a:rPr lang="zh-CN" altLang="en-US" sz="1800" dirty="0">
                <a:latin typeface="Microsoft YaHei UI" panose="020B0503020204020204" pitchFamily="34" charset="-122"/>
                <a:ea typeface="Microsoft YaHei UI" panose="020B0503020204020204" pitchFamily="34" charset="-122"/>
                <a:cs typeface="Segoe UI" panose="020B0502040204020203" pitchFamily="34" charset="0"/>
              </a:rPr>
              <a:t>路由的常规设置策略；</a:t>
            </a:r>
            <a:endParaRPr lang="en-US" altLang="zh-CN" sz="1800" dirty="0">
              <a:latin typeface="Microsoft YaHei UI" panose="020B0503020204020204" pitchFamily="34" charset="-122"/>
              <a:ea typeface="Microsoft YaHei UI" panose="020B0503020204020204" pitchFamily="34" charset="-122"/>
              <a:cs typeface="Segoe UI" panose="020B0502040204020203" pitchFamily="34" charset="0"/>
            </a:endParaRPr>
          </a:p>
          <a:p>
            <a:pPr>
              <a:lnSpc>
                <a:spcPct val="150000"/>
              </a:lnSpc>
              <a:spcBef>
                <a:spcPts val="300"/>
              </a:spcBef>
              <a:spcAft>
                <a:spcPts val="300"/>
              </a:spcAft>
              <a:buFont typeface="Wingdings" panose="05000000000000000000" pitchFamily="2" charset="2"/>
              <a:buChar char="p"/>
              <a:defRPr/>
            </a:pPr>
            <a:r>
              <a:rPr lang="en-US" altLang="zh-CN" sz="1800" dirty="0">
                <a:latin typeface="Microsoft YaHei UI" panose="020B0503020204020204" pitchFamily="34" charset="-122"/>
                <a:ea typeface="Microsoft YaHei UI" panose="020B0503020204020204" pitchFamily="34" charset="-122"/>
                <a:cs typeface="Segoe UI" panose="020B0502040204020203" pitchFamily="34" charset="0"/>
              </a:rPr>
              <a:t> </a:t>
            </a:r>
            <a:r>
              <a:rPr lang="en-US" altLang="zh-CN" sz="1800" b="1" dirty="0">
                <a:latin typeface="Microsoft YaHei UI" panose="020B0503020204020204" pitchFamily="34" charset="-122"/>
                <a:ea typeface="Microsoft YaHei UI" panose="020B0503020204020204" pitchFamily="34" charset="-122"/>
                <a:cs typeface="Segoe UI" panose="020B0502040204020203" pitchFamily="34" charset="0"/>
              </a:rPr>
              <a:t>Web API </a:t>
            </a:r>
            <a:r>
              <a:rPr lang="zh-CN" altLang="en-US" sz="1800" b="1" dirty="0">
                <a:latin typeface="Microsoft YaHei UI" panose="020B0503020204020204" pitchFamily="34" charset="-122"/>
                <a:ea typeface="Microsoft YaHei UI" panose="020B0503020204020204" pitchFamily="34" charset="-122"/>
                <a:cs typeface="Segoe UI" panose="020B0502040204020203" pitchFamily="34" charset="0"/>
              </a:rPr>
              <a:t>的 </a:t>
            </a:r>
            <a:r>
              <a:rPr lang="en-US" altLang="zh-CN" sz="1800" b="1" dirty="0">
                <a:latin typeface="Microsoft YaHei UI" panose="020B0503020204020204" pitchFamily="34" charset="-122"/>
                <a:ea typeface="Microsoft YaHei UI" panose="020B0503020204020204" pitchFamily="34" charset="-122"/>
                <a:cs typeface="Segoe UI" panose="020B0502040204020203" pitchFamily="34" charset="0"/>
              </a:rPr>
              <a:t>Http </a:t>
            </a:r>
            <a:r>
              <a:rPr lang="zh-CN" altLang="en-US" sz="1800" b="1" dirty="0">
                <a:latin typeface="Microsoft YaHei UI" panose="020B0503020204020204" pitchFamily="34" charset="-122"/>
                <a:ea typeface="Microsoft YaHei UI" panose="020B0503020204020204" pitchFamily="34" charset="-122"/>
                <a:cs typeface="Segoe UI" panose="020B0502040204020203" pitchFamily="34" charset="0"/>
              </a:rPr>
              <a:t>特性</a:t>
            </a:r>
            <a:r>
              <a:rPr lang="zh-CN" altLang="en-US" sz="18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1800" dirty="0">
                <a:latin typeface="Microsoft YaHei UI" panose="020B0503020204020204" pitchFamily="34" charset="-122"/>
                <a:ea typeface="Microsoft YaHei UI" panose="020B0503020204020204" pitchFamily="34" charset="-122"/>
                <a:cs typeface="Segoe UI" panose="020B0502040204020203" pitchFamily="34" charset="0"/>
              </a:rPr>
              <a:t>Http</a:t>
            </a:r>
            <a:r>
              <a:rPr lang="zh-CN" altLang="en-US" sz="1800" dirty="0">
                <a:latin typeface="Microsoft YaHei UI" panose="020B0503020204020204" pitchFamily="34" charset="-122"/>
                <a:ea typeface="Microsoft YaHei UI" panose="020B0503020204020204" pitchFamily="34" charset="-122"/>
                <a:cs typeface="Segoe UI" panose="020B0502040204020203" pitchFamily="34" charset="0"/>
              </a:rPr>
              <a:t>访问限制方式特性与应用；</a:t>
            </a:r>
            <a:endParaRPr lang="en-US" altLang="zh-CN" sz="1800" dirty="0">
              <a:latin typeface="Microsoft YaHei UI" panose="020B0503020204020204" pitchFamily="34" charset="-122"/>
              <a:ea typeface="Microsoft YaHei UI" panose="020B0503020204020204" pitchFamily="34" charset="-122"/>
              <a:cs typeface="Segoe UI" panose="020B0502040204020203" pitchFamily="34" charset="0"/>
            </a:endParaRPr>
          </a:p>
          <a:p>
            <a:pPr>
              <a:lnSpc>
                <a:spcPct val="150000"/>
              </a:lnSpc>
              <a:spcBef>
                <a:spcPts val="300"/>
              </a:spcBef>
              <a:spcAft>
                <a:spcPts val="300"/>
              </a:spcAft>
              <a:buFont typeface="Wingdings" panose="05000000000000000000" pitchFamily="2" charset="2"/>
              <a:buChar char="p"/>
              <a:defRPr/>
            </a:pPr>
            <a:r>
              <a:rPr lang="en-US" altLang="zh-CN" sz="1800" dirty="0">
                <a:latin typeface="Microsoft YaHei UI" panose="020B0503020204020204" pitchFamily="34" charset="-122"/>
                <a:ea typeface="Microsoft YaHei UI" panose="020B0503020204020204" pitchFamily="34" charset="-122"/>
                <a:cs typeface="Segoe UI" panose="020B0502040204020203" pitchFamily="34" charset="0"/>
              </a:rPr>
              <a:t> </a:t>
            </a:r>
            <a:r>
              <a:rPr lang="zh-CN" altLang="en-US" sz="1800" b="1" dirty="0">
                <a:latin typeface="Microsoft YaHei UI" panose="020B0503020204020204" pitchFamily="34" charset="-122"/>
                <a:ea typeface="Microsoft YaHei UI" panose="020B0503020204020204" pitchFamily="34" charset="-122"/>
                <a:cs typeface="Segoe UI" panose="020B0502040204020203" pitchFamily="34" charset="0"/>
              </a:rPr>
              <a:t>日志</a:t>
            </a:r>
            <a:r>
              <a:rPr lang="zh-CN" altLang="en-US" sz="18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1800" dirty="0">
                <a:latin typeface="Microsoft YaHei UI" panose="020B0503020204020204" pitchFamily="34" charset="-122"/>
                <a:ea typeface="Microsoft YaHei UI" panose="020B0503020204020204" pitchFamily="34" charset="-122"/>
                <a:cs typeface="Segoe UI" panose="020B0502040204020203" pitchFamily="34" charset="0"/>
              </a:rPr>
              <a:t> </a:t>
            </a:r>
            <a:r>
              <a:rPr lang="en-US" altLang="zh-CN" sz="1800" dirty="0" err="1">
                <a:latin typeface="Microsoft YaHei UI" panose="020B0503020204020204" pitchFamily="34" charset="-122"/>
                <a:ea typeface="Microsoft YaHei UI" panose="020B0503020204020204" pitchFamily="34" charset="-122"/>
                <a:cs typeface="Segoe UI" panose="020B0502040204020203" pitchFamily="34" charset="0"/>
              </a:rPr>
              <a:t>Asp.Net</a:t>
            </a:r>
            <a:r>
              <a:rPr lang="en-US" altLang="zh-CN" sz="1800" dirty="0">
                <a:latin typeface="Microsoft YaHei UI" panose="020B0503020204020204" pitchFamily="34" charset="-122"/>
                <a:ea typeface="Microsoft YaHei UI" panose="020B0503020204020204" pitchFamily="34" charset="-122"/>
                <a:cs typeface="Segoe UI" panose="020B0502040204020203" pitchFamily="34" charset="0"/>
              </a:rPr>
              <a:t> Core Web API </a:t>
            </a:r>
            <a:r>
              <a:rPr lang="zh-CN" altLang="en-US" sz="1800" dirty="0">
                <a:latin typeface="Microsoft YaHei UI" panose="020B0503020204020204" pitchFamily="34" charset="-122"/>
                <a:ea typeface="Microsoft YaHei UI" panose="020B0503020204020204" pitchFamily="34" charset="-122"/>
                <a:cs typeface="Segoe UI" panose="020B0502040204020203" pitchFamily="34" charset="0"/>
              </a:rPr>
              <a:t>日志的概念和使用</a:t>
            </a:r>
            <a:endParaRPr lang="en-US" altLang="zh-CN" sz="1800" dirty="0">
              <a:latin typeface="Microsoft YaHei UI" panose="020B0503020204020204" pitchFamily="34" charset="-122"/>
              <a:ea typeface="Microsoft YaHei UI" panose="020B0503020204020204" pitchFamily="34" charset="-122"/>
              <a:cs typeface="Segoe UI" panose="020B0502040204020203" pitchFamily="34" charset="0"/>
            </a:endParaRPr>
          </a:p>
          <a:p>
            <a:pPr>
              <a:lnSpc>
                <a:spcPct val="150000"/>
              </a:lnSpc>
              <a:spcBef>
                <a:spcPts val="300"/>
              </a:spcBef>
              <a:spcAft>
                <a:spcPts val="300"/>
              </a:spcAft>
              <a:buFont typeface="Wingdings" panose="05000000000000000000" pitchFamily="2" charset="2"/>
              <a:buChar char="p"/>
              <a:defRPr/>
            </a:pPr>
            <a:r>
              <a:rPr lang="en-US" altLang="zh-CN" sz="1800" dirty="0">
                <a:latin typeface="Microsoft YaHei UI" panose="020B0503020204020204" pitchFamily="34" charset="-122"/>
                <a:ea typeface="Microsoft YaHei UI" panose="020B0503020204020204" pitchFamily="34" charset="-122"/>
                <a:cs typeface="Segoe UI" panose="020B0502040204020203" pitchFamily="34" charset="0"/>
              </a:rPr>
              <a:t> </a:t>
            </a:r>
            <a:r>
              <a:rPr lang="zh-CN" altLang="en-US" sz="1800" b="1" dirty="0">
                <a:latin typeface="Microsoft YaHei UI" panose="020B0503020204020204" pitchFamily="34" charset="-122"/>
                <a:ea typeface="Microsoft YaHei UI" panose="020B0503020204020204" pitchFamily="34" charset="-122"/>
                <a:cs typeface="Segoe UI" panose="020B0502040204020203" pitchFamily="34" charset="0"/>
              </a:rPr>
              <a:t>安全访问</a:t>
            </a:r>
            <a:r>
              <a:rPr lang="zh-CN" altLang="en-US" sz="1800" dirty="0">
                <a:latin typeface="Microsoft YaHei UI" panose="020B0503020204020204" pitchFamily="34" charset="-122"/>
                <a:ea typeface="Microsoft YaHei UI" panose="020B0503020204020204" pitchFamily="34" charset="-122"/>
                <a:cs typeface="Segoe UI" panose="020B0502040204020203" pitchFamily="34" charset="0"/>
              </a:rPr>
              <a:t>：基于 </a:t>
            </a:r>
            <a:r>
              <a:rPr lang="en-US" altLang="zh-CN" sz="1800" dirty="0" err="1">
                <a:latin typeface="Microsoft YaHei UI" panose="020B0503020204020204" pitchFamily="34" charset="-122"/>
                <a:ea typeface="Microsoft YaHei UI" panose="020B0503020204020204" pitchFamily="34" charset="-122"/>
                <a:cs typeface="Segoe UI" panose="020B0502040204020203" pitchFamily="34" charset="0"/>
              </a:rPr>
              <a:t>Asp.Net</a:t>
            </a:r>
            <a:r>
              <a:rPr lang="en-US" altLang="zh-CN" sz="1800" dirty="0">
                <a:latin typeface="Microsoft YaHei UI" panose="020B0503020204020204" pitchFamily="34" charset="-122"/>
                <a:ea typeface="Microsoft YaHei UI" panose="020B0503020204020204" pitchFamily="34" charset="-122"/>
                <a:cs typeface="Segoe UI" panose="020B0502040204020203" pitchFamily="34" charset="0"/>
              </a:rPr>
              <a:t> Core Identity </a:t>
            </a:r>
            <a:r>
              <a:rPr lang="zh-CN" altLang="en-US" sz="1800" dirty="0">
                <a:latin typeface="Microsoft YaHei UI" panose="020B0503020204020204" pitchFamily="34" charset="-122"/>
                <a:ea typeface="Microsoft YaHei UI" panose="020B0503020204020204" pitchFamily="34" charset="-122"/>
                <a:cs typeface="Segoe UI" panose="020B0502040204020203" pitchFamily="34" charset="0"/>
              </a:rPr>
              <a:t>的用户、认证；</a:t>
            </a:r>
            <a:endParaRPr lang="en-US" altLang="zh-CN" sz="1800" dirty="0">
              <a:latin typeface="Microsoft YaHei UI" panose="020B0503020204020204" pitchFamily="34" charset="-122"/>
              <a:ea typeface="Microsoft YaHei UI" panose="020B0503020204020204" pitchFamily="34" charset="-122"/>
              <a:cs typeface="Segoe UI" panose="020B0502040204020203" pitchFamily="34" charset="0"/>
            </a:endParaRPr>
          </a:p>
          <a:p>
            <a:pPr>
              <a:lnSpc>
                <a:spcPct val="150000"/>
              </a:lnSpc>
              <a:spcBef>
                <a:spcPts val="300"/>
              </a:spcBef>
              <a:spcAft>
                <a:spcPts val="300"/>
              </a:spcAft>
              <a:buFont typeface="Wingdings" panose="05000000000000000000" pitchFamily="2" charset="2"/>
              <a:buChar char="p"/>
              <a:defRPr/>
            </a:pPr>
            <a:r>
              <a:rPr lang="en-US" altLang="zh-CN" sz="1800" b="1" dirty="0">
                <a:latin typeface="Microsoft YaHei UI" panose="020B0503020204020204" pitchFamily="34" charset="-122"/>
                <a:ea typeface="Microsoft YaHei UI" panose="020B0503020204020204" pitchFamily="34" charset="-122"/>
                <a:cs typeface="Segoe UI" panose="020B0502040204020203" pitchFamily="34" charset="0"/>
              </a:rPr>
              <a:t> JWT </a:t>
            </a:r>
            <a:r>
              <a:rPr lang="zh-CN" altLang="en-US" sz="1800" b="1" dirty="0">
                <a:latin typeface="Microsoft YaHei UI" panose="020B0503020204020204" pitchFamily="34" charset="-122"/>
                <a:ea typeface="Microsoft YaHei UI" panose="020B0503020204020204" pitchFamily="34" charset="-122"/>
                <a:cs typeface="Segoe UI" panose="020B0502040204020203" pitchFamily="34" charset="0"/>
              </a:rPr>
              <a:t>认证与实现</a:t>
            </a:r>
            <a:r>
              <a:rPr lang="zh-CN" altLang="en-US" sz="1800" dirty="0">
                <a:latin typeface="Microsoft YaHei UI" panose="020B0503020204020204" pitchFamily="34" charset="-122"/>
                <a:ea typeface="Microsoft YaHei UI" panose="020B0503020204020204" pitchFamily="34" charset="-122"/>
                <a:cs typeface="Segoe UI" panose="020B0502040204020203" pitchFamily="34" charset="0"/>
              </a:rPr>
              <a:t>：从前端 </a:t>
            </a:r>
            <a:r>
              <a:rPr lang="en-US" altLang="zh-CN" sz="1800" dirty="0">
                <a:latin typeface="Microsoft YaHei UI" panose="020B0503020204020204" pitchFamily="34" charset="-122"/>
                <a:ea typeface="Microsoft YaHei UI" panose="020B0503020204020204" pitchFamily="34" charset="-122"/>
                <a:cs typeface="Segoe UI" panose="020B0502040204020203" pitchFamily="34" charset="0"/>
              </a:rPr>
              <a:t>App </a:t>
            </a:r>
            <a:r>
              <a:rPr lang="zh-CN" altLang="en-US" sz="1800" dirty="0">
                <a:latin typeface="Microsoft YaHei UI" panose="020B0503020204020204" pitchFamily="34" charset="-122"/>
                <a:ea typeface="Microsoft YaHei UI" panose="020B0503020204020204" pitchFamily="34" charset="-122"/>
                <a:cs typeface="Segoe UI" panose="020B0502040204020203" pitchFamily="34" charset="0"/>
              </a:rPr>
              <a:t>访问后端服务的认证实现机制；</a:t>
            </a:r>
            <a:endParaRPr lang="en-US" altLang="zh-CN" sz="1800" dirty="0">
              <a:latin typeface="Microsoft YaHei UI" panose="020B0503020204020204" pitchFamily="34" charset="-122"/>
              <a:ea typeface="Microsoft YaHei UI" panose="020B0503020204020204" pitchFamily="34" charset="-122"/>
              <a:cs typeface="Segoe UI" panose="020B0502040204020203" pitchFamily="34" charset="0"/>
            </a:endParaRPr>
          </a:p>
          <a:p>
            <a:pPr>
              <a:lnSpc>
                <a:spcPct val="150000"/>
              </a:lnSpc>
              <a:spcBef>
                <a:spcPts val="300"/>
              </a:spcBef>
              <a:spcAft>
                <a:spcPts val="300"/>
              </a:spcAft>
              <a:buFont typeface="Wingdings" panose="05000000000000000000" pitchFamily="2" charset="2"/>
              <a:buChar char="p"/>
              <a:defRPr/>
            </a:pPr>
            <a:r>
              <a:rPr lang="en-US" altLang="zh-CN" sz="1800" dirty="0">
                <a:latin typeface="Microsoft YaHei UI" panose="020B0503020204020204" pitchFamily="34" charset="-122"/>
                <a:ea typeface="Microsoft YaHei UI" panose="020B0503020204020204" pitchFamily="34" charset="-122"/>
                <a:cs typeface="Segoe UI" panose="020B0502040204020203" pitchFamily="34" charset="0"/>
              </a:rPr>
              <a:t> </a:t>
            </a:r>
            <a:r>
              <a:rPr lang="en-US" altLang="zh-CN" sz="1800" b="1" dirty="0">
                <a:latin typeface="Microsoft YaHei UI" panose="020B0503020204020204" pitchFamily="34" charset="-122"/>
                <a:ea typeface="Microsoft YaHei UI" panose="020B0503020204020204" pitchFamily="34" charset="-122"/>
                <a:cs typeface="Segoe UI" panose="020B0502040204020203" pitchFamily="34" charset="0"/>
              </a:rPr>
              <a:t>Web API </a:t>
            </a:r>
            <a:r>
              <a:rPr lang="zh-CN" altLang="en-US" sz="1800" b="1" dirty="0">
                <a:latin typeface="Microsoft YaHei UI" panose="020B0503020204020204" pitchFamily="34" charset="-122"/>
                <a:ea typeface="Microsoft YaHei UI" panose="020B0503020204020204" pitchFamily="34" charset="-122"/>
                <a:cs typeface="Segoe UI" panose="020B0502040204020203" pitchFamily="34" charset="0"/>
              </a:rPr>
              <a:t>授权</a:t>
            </a:r>
            <a:r>
              <a:rPr lang="zh-CN" altLang="en-US" sz="1800" dirty="0">
                <a:latin typeface="Microsoft YaHei UI" panose="020B0503020204020204" pitchFamily="34" charset="-122"/>
                <a:ea typeface="Microsoft YaHei UI" panose="020B0503020204020204" pitchFamily="34" charset="-122"/>
                <a:cs typeface="Segoe UI" panose="020B0502040204020203" pitchFamily="34" charset="0"/>
              </a:rPr>
              <a:t>：资源访问授权模型、管理与应用</a:t>
            </a:r>
            <a:endParaRPr lang="en-US" altLang="zh-CN" sz="1800" dirty="0">
              <a:latin typeface="Microsoft YaHei UI" panose="020B0503020204020204" pitchFamily="34" charset="-122"/>
              <a:ea typeface="Microsoft YaHei UI" panose="020B0503020204020204" pitchFamily="34" charset="-122"/>
              <a:cs typeface="Segoe UI" panose="020B0502040204020203" pitchFamily="34" charset="0"/>
            </a:endParaRPr>
          </a:p>
          <a:p>
            <a:pPr>
              <a:lnSpc>
                <a:spcPct val="150000"/>
              </a:lnSpc>
              <a:spcBef>
                <a:spcPts val="300"/>
              </a:spcBef>
              <a:spcAft>
                <a:spcPts val="300"/>
              </a:spcAft>
              <a:buFont typeface="Wingdings" panose="05000000000000000000" pitchFamily="2" charset="2"/>
              <a:buChar char="p"/>
              <a:defRPr/>
            </a:pPr>
            <a:r>
              <a:rPr lang="en-US" altLang="zh-CN" sz="1800" dirty="0">
                <a:latin typeface="Microsoft YaHei UI" panose="020B0503020204020204" pitchFamily="34" charset="-122"/>
                <a:ea typeface="Microsoft YaHei UI" panose="020B0503020204020204" pitchFamily="34" charset="-122"/>
                <a:cs typeface="Segoe UI" panose="020B0502040204020203" pitchFamily="34" charset="0"/>
              </a:rPr>
              <a:t> </a:t>
            </a:r>
            <a:r>
              <a:rPr lang="zh-CN" altLang="en-US" sz="1800" b="1" dirty="0">
                <a:latin typeface="Microsoft YaHei UI" panose="020B0503020204020204" pitchFamily="34" charset="-122"/>
                <a:ea typeface="Microsoft YaHei UI" panose="020B0503020204020204" pitchFamily="34" charset="-122"/>
                <a:cs typeface="Segoe UI" panose="020B0502040204020203" pitchFamily="34" charset="0"/>
              </a:rPr>
              <a:t>控制器特性</a:t>
            </a:r>
            <a:r>
              <a:rPr lang="zh-CN" altLang="en-US" sz="18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1800" dirty="0">
                <a:latin typeface="Microsoft YaHei UI" panose="020B0503020204020204" pitchFamily="34" charset="-122"/>
                <a:ea typeface="Microsoft YaHei UI" panose="020B0503020204020204" pitchFamily="34" charset="-122"/>
                <a:cs typeface="Segoe UI" panose="020B0502040204020203" pitchFamily="34" charset="0"/>
              </a:rPr>
              <a:t> </a:t>
            </a:r>
            <a:r>
              <a:rPr lang="en-US" altLang="zh-CN" sz="1800" dirty="0" err="1">
                <a:latin typeface="Microsoft YaHei UI" panose="020B0503020204020204" pitchFamily="34" charset="-122"/>
                <a:ea typeface="Microsoft YaHei UI" panose="020B0503020204020204" pitchFamily="34" charset="-122"/>
                <a:cs typeface="Segoe UI" panose="020B0502040204020203" pitchFamily="34" charset="0"/>
              </a:rPr>
              <a:t>Asp.Net</a:t>
            </a:r>
            <a:r>
              <a:rPr lang="en-US" altLang="zh-CN" sz="1800" dirty="0">
                <a:latin typeface="Microsoft YaHei UI" panose="020B0503020204020204" pitchFamily="34" charset="-122"/>
                <a:ea typeface="Microsoft YaHei UI" panose="020B0503020204020204" pitchFamily="34" charset="-122"/>
                <a:cs typeface="Segoe UI" panose="020B0502040204020203" pitchFamily="34" charset="0"/>
              </a:rPr>
              <a:t> Core Web API </a:t>
            </a:r>
            <a:r>
              <a:rPr lang="zh-CN" altLang="en-US" sz="1800" dirty="0">
                <a:latin typeface="Microsoft YaHei UI" panose="020B0503020204020204" pitchFamily="34" charset="-122"/>
                <a:ea typeface="Microsoft YaHei UI" panose="020B0503020204020204" pitchFamily="34" charset="-122"/>
                <a:cs typeface="Segoe UI" panose="020B0502040204020203" pitchFamily="34" charset="0"/>
              </a:rPr>
              <a:t>控制器特性的概念和使用</a:t>
            </a:r>
            <a:endParaRPr lang="en-US" altLang="zh-CN" sz="1800" dirty="0">
              <a:latin typeface="Microsoft YaHei UI" panose="020B0503020204020204" pitchFamily="34" charset="-122"/>
              <a:ea typeface="Microsoft YaHei UI" panose="020B0503020204020204" pitchFamily="34" charset="-122"/>
              <a:cs typeface="Segoe UI" panose="020B0502040204020203" pitchFamily="34" charset="0"/>
            </a:endParaRPr>
          </a:p>
          <a:p>
            <a:pPr>
              <a:lnSpc>
                <a:spcPct val="150000"/>
              </a:lnSpc>
              <a:spcBef>
                <a:spcPts val="300"/>
              </a:spcBef>
              <a:spcAft>
                <a:spcPts val="300"/>
              </a:spcAft>
              <a:buFont typeface="Wingdings" panose="05000000000000000000" pitchFamily="2" charset="2"/>
              <a:buChar char="p"/>
              <a:defRPr/>
            </a:pPr>
            <a:r>
              <a:rPr lang="en-US" altLang="zh-CN" sz="1800" dirty="0">
                <a:latin typeface="Microsoft YaHei UI" panose="020B0503020204020204" pitchFamily="34" charset="-122"/>
                <a:ea typeface="Microsoft YaHei UI" panose="020B0503020204020204" pitchFamily="34" charset="-122"/>
                <a:cs typeface="Segoe UI" panose="020B0502040204020203" pitchFamily="34" charset="0"/>
              </a:rPr>
              <a:t> </a:t>
            </a:r>
            <a:r>
              <a:rPr lang="zh-CN" altLang="en-US" sz="1800" b="1" dirty="0">
                <a:latin typeface="Microsoft YaHei UI" panose="020B0503020204020204" pitchFamily="34" charset="-122"/>
                <a:ea typeface="Microsoft YaHei UI" panose="020B0503020204020204" pitchFamily="34" charset="-122"/>
                <a:cs typeface="Segoe UI" panose="020B0502040204020203" pitchFamily="34" charset="0"/>
              </a:rPr>
              <a:t>中间件</a:t>
            </a:r>
            <a:r>
              <a:rPr lang="zh-CN" altLang="en-US" sz="18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1800" dirty="0">
                <a:latin typeface="Microsoft YaHei UI" panose="020B0503020204020204" pitchFamily="34" charset="-122"/>
                <a:ea typeface="Microsoft YaHei UI" panose="020B0503020204020204" pitchFamily="34" charset="-122"/>
                <a:cs typeface="Segoe UI" panose="020B0502040204020203" pitchFamily="34" charset="0"/>
              </a:rPr>
              <a:t> </a:t>
            </a:r>
            <a:r>
              <a:rPr lang="en-US" altLang="zh-CN" sz="1800" dirty="0" err="1">
                <a:latin typeface="Microsoft YaHei UI" panose="020B0503020204020204" pitchFamily="34" charset="-122"/>
                <a:ea typeface="Microsoft YaHei UI" panose="020B0503020204020204" pitchFamily="34" charset="-122"/>
                <a:cs typeface="Segoe UI" panose="020B0502040204020203" pitchFamily="34" charset="0"/>
              </a:rPr>
              <a:t>Asp.Net</a:t>
            </a:r>
            <a:r>
              <a:rPr lang="en-US" altLang="zh-CN" sz="1800" dirty="0">
                <a:latin typeface="Microsoft YaHei UI" panose="020B0503020204020204" pitchFamily="34" charset="-122"/>
                <a:ea typeface="Microsoft YaHei UI" panose="020B0503020204020204" pitchFamily="34" charset="-122"/>
                <a:cs typeface="Segoe UI" panose="020B0502040204020203" pitchFamily="34" charset="0"/>
              </a:rPr>
              <a:t> Core Web API </a:t>
            </a:r>
            <a:r>
              <a:rPr lang="zh-CN" altLang="en-US" sz="1800" dirty="0">
                <a:latin typeface="Microsoft YaHei UI" panose="020B0503020204020204" pitchFamily="34" charset="-122"/>
                <a:ea typeface="Microsoft YaHei UI" panose="020B0503020204020204" pitchFamily="34" charset="-122"/>
                <a:cs typeface="Segoe UI" panose="020B0502040204020203" pitchFamily="34" charset="0"/>
              </a:rPr>
              <a:t>中间件的概念和使用</a:t>
            </a:r>
            <a:endParaRPr lang="en-US" altLang="zh-CN" sz="1800" dirty="0">
              <a:latin typeface="Microsoft YaHei UI" panose="020B0503020204020204" pitchFamily="34" charset="-122"/>
              <a:ea typeface="Microsoft YaHei UI" panose="020B0503020204020204" pitchFamily="34" charset="-122"/>
              <a:cs typeface="Segoe UI" panose="020B0502040204020203" pitchFamily="34" charset="0"/>
            </a:endParaRPr>
          </a:p>
          <a:p>
            <a:pPr>
              <a:lnSpc>
                <a:spcPct val="150000"/>
              </a:lnSpc>
              <a:spcBef>
                <a:spcPts val="300"/>
              </a:spcBef>
              <a:spcAft>
                <a:spcPts val="300"/>
              </a:spcAft>
              <a:buFont typeface="Wingdings" panose="05000000000000000000" pitchFamily="2" charset="2"/>
              <a:buChar char="p"/>
              <a:defRPr/>
            </a:pPr>
            <a:r>
              <a:rPr lang="zh-CN" altLang="en-US" sz="1800" b="1" dirty="0">
                <a:latin typeface="Microsoft YaHei UI" panose="020B0503020204020204" pitchFamily="34" charset="-122"/>
                <a:ea typeface="Microsoft YaHei UI" panose="020B0503020204020204" pitchFamily="34" charset="-122"/>
                <a:cs typeface="Segoe UI" panose="020B0502040204020203" pitchFamily="34" charset="0"/>
              </a:rPr>
              <a:t> 缓存</a:t>
            </a:r>
            <a:r>
              <a:rPr lang="zh-CN" altLang="en-US" sz="1800" dirty="0">
                <a:latin typeface="Microsoft YaHei UI" panose="020B0503020204020204" pitchFamily="34" charset="-122"/>
                <a:ea typeface="Microsoft YaHei UI" panose="020B0503020204020204" pitchFamily="34" charset="-122"/>
                <a:cs typeface="Segoe UI" panose="020B0502040204020203" pitchFamily="34" charset="0"/>
              </a:rPr>
              <a:t>：缓存的策略与实现。</a:t>
            </a:r>
          </a:p>
        </p:txBody>
      </p:sp>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5DAD47-93D9-4E54-BB81-E81751D60658}"/>
              </a:ext>
            </a:extLst>
          </p:cNvPr>
          <p:cNvSpPr>
            <a:spLocks noGrp="1"/>
          </p:cNvSpPr>
          <p:nvPr>
            <p:ph type="title"/>
          </p:nvPr>
        </p:nvSpPr>
        <p:spPr/>
        <p:txBody>
          <a:bodyPr/>
          <a:lstStyle/>
          <a:p>
            <a:r>
              <a:rPr lang="en-US" altLang="zh-CN" dirty="0"/>
              <a:t>5.5. </a:t>
            </a:r>
            <a:r>
              <a:rPr lang="zh-CN" altLang="en-US" dirty="0"/>
              <a:t>在 </a:t>
            </a:r>
            <a:r>
              <a:rPr lang="en-US" altLang="zh-CN" dirty="0" err="1"/>
              <a:t>vue</a:t>
            </a:r>
            <a:r>
              <a:rPr lang="en-US" altLang="zh-CN" dirty="0"/>
              <a:t> </a:t>
            </a:r>
            <a:r>
              <a:rPr lang="zh-CN" altLang="en-US" dirty="0"/>
              <a:t>前端登录和访问授权资源</a:t>
            </a:r>
          </a:p>
        </p:txBody>
      </p:sp>
      <p:pic>
        <p:nvPicPr>
          <p:cNvPr id="5" name="图片 4">
            <a:extLst>
              <a:ext uri="{FF2B5EF4-FFF2-40B4-BE49-F238E27FC236}">
                <a16:creationId xmlns:a16="http://schemas.microsoft.com/office/drawing/2014/main" id="{8E968798-3750-4F9F-8CD7-0F8911FCEF2A}"/>
              </a:ext>
            </a:extLst>
          </p:cNvPr>
          <p:cNvPicPr>
            <a:picLocks noChangeAspect="1"/>
          </p:cNvPicPr>
          <p:nvPr/>
        </p:nvPicPr>
        <p:blipFill>
          <a:blip r:embed="rId2"/>
          <a:stretch>
            <a:fillRect/>
          </a:stretch>
        </p:blipFill>
        <p:spPr>
          <a:xfrm>
            <a:off x="909132" y="925689"/>
            <a:ext cx="3875043" cy="4129078"/>
          </a:xfrm>
          <a:prstGeom prst="rect">
            <a:avLst/>
          </a:prstGeom>
        </p:spPr>
      </p:pic>
      <p:pic>
        <p:nvPicPr>
          <p:cNvPr id="7" name="图片 6">
            <a:extLst>
              <a:ext uri="{FF2B5EF4-FFF2-40B4-BE49-F238E27FC236}">
                <a16:creationId xmlns:a16="http://schemas.microsoft.com/office/drawing/2014/main" id="{ED943A62-8D1F-4BBB-A8D8-77728910384C}"/>
              </a:ext>
            </a:extLst>
          </p:cNvPr>
          <p:cNvPicPr>
            <a:picLocks noChangeAspect="1"/>
          </p:cNvPicPr>
          <p:nvPr/>
        </p:nvPicPr>
        <p:blipFill>
          <a:blip r:embed="rId3"/>
          <a:stretch>
            <a:fillRect/>
          </a:stretch>
        </p:blipFill>
        <p:spPr>
          <a:xfrm>
            <a:off x="4956037" y="1016272"/>
            <a:ext cx="5333449" cy="5615952"/>
          </a:xfrm>
          <a:prstGeom prst="rect">
            <a:avLst/>
          </a:prstGeom>
        </p:spPr>
      </p:pic>
      <p:cxnSp>
        <p:nvCxnSpPr>
          <p:cNvPr id="8" name="直接连接符 7">
            <a:extLst>
              <a:ext uri="{FF2B5EF4-FFF2-40B4-BE49-F238E27FC236}">
                <a16:creationId xmlns:a16="http://schemas.microsoft.com/office/drawing/2014/main" id="{58DE767A-D060-4018-B175-DB20C88D36B6}"/>
              </a:ext>
            </a:extLst>
          </p:cNvPr>
          <p:cNvCxnSpPr>
            <a:cxnSpLocks/>
          </p:cNvCxnSpPr>
          <p:nvPr/>
        </p:nvCxnSpPr>
        <p:spPr>
          <a:xfrm>
            <a:off x="6659922" y="3293531"/>
            <a:ext cx="63834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465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B0B838-5719-4F95-9C7A-99EC285361D5}"/>
              </a:ext>
            </a:extLst>
          </p:cNvPr>
          <p:cNvSpPr>
            <a:spLocks noGrp="1"/>
          </p:cNvSpPr>
          <p:nvPr>
            <p:ph type="title"/>
          </p:nvPr>
        </p:nvSpPr>
        <p:spPr>
          <a:xfrm>
            <a:off x="229807" y="116665"/>
            <a:ext cx="10759926" cy="640080"/>
          </a:xfrm>
        </p:spPr>
        <p:txBody>
          <a:bodyPr>
            <a:normAutofit fontScale="90000"/>
          </a:bodyPr>
          <a:lstStyle/>
          <a:p>
            <a:r>
              <a:rPr lang="en-US" altLang="zh-CN" dirty="0"/>
              <a:t>5.5.1. </a:t>
            </a:r>
            <a:r>
              <a:rPr lang="zh-CN" altLang="en-US" dirty="0"/>
              <a:t>提交登录请求，对于登录成功的返回数据对象，将 </a:t>
            </a:r>
            <a:r>
              <a:rPr lang="en-US" altLang="zh-CN" dirty="0"/>
              <a:t>token </a:t>
            </a:r>
            <a:r>
              <a:rPr lang="zh-CN" altLang="en-US" dirty="0"/>
              <a:t>保留在本地存储</a:t>
            </a:r>
          </a:p>
        </p:txBody>
      </p:sp>
      <p:pic>
        <p:nvPicPr>
          <p:cNvPr id="5" name="图片 4">
            <a:extLst>
              <a:ext uri="{FF2B5EF4-FFF2-40B4-BE49-F238E27FC236}">
                <a16:creationId xmlns:a16="http://schemas.microsoft.com/office/drawing/2014/main" id="{8F292E8D-56B2-4DDD-BCE3-8D08D473B5E7}"/>
              </a:ext>
            </a:extLst>
          </p:cNvPr>
          <p:cNvPicPr>
            <a:picLocks noChangeAspect="1"/>
          </p:cNvPicPr>
          <p:nvPr/>
        </p:nvPicPr>
        <p:blipFill rotWithShape="1">
          <a:blip r:embed="rId2"/>
          <a:srcRect l="17935" r="11296"/>
          <a:stretch/>
        </p:blipFill>
        <p:spPr>
          <a:xfrm>
            <a:off x="1207911" y="1020473"/>
            <a:ext cx="5588000" cy="4065723"/>
          </a:xfrm>
          <a:prstGeom prst="rect">
            <a:avLst/>
          </a:prstGeom>
        </p:spPr>
      </p:pic>
      <p:pic>
        <p:nvPicPr>
          <p:cNvPr id="7" name="图片 6">
            <a:extLst>
              <a:ext uri="{FF2B5EF4-FFF2-40B4-BE49-F238E27FC236}">
                <a16:creationId xmlns:a16="http://schemas.microsoft.com/office/drawing/2014/main" id="{2ACECA1E-F0F3-4859-8DE7-023DAAFF873E}"/>
              </a:ext>
            </a:extLst>
          </p:cNvPr>
          <p:cNvPicPr>
            <a:picLocks noChangeAspect="1"/>
          </p:cNvPicPr>
          <p:nvPr/>
        </p:nvPicPr>
        <p:blipFill rotWithShape="1">
          <a:blip r:embed="rId3"/>
          <a:srcRect l="7895"/>
          <a:stretch/>
        </p:blipFill>
        <p:spPr>
          <a:xfrm>
            <a:off x="6931378" y="1020473"/>
            <a:ext cx="5025709" cy="5413022"/>
          </a:xfrm>
          <a:prstGeom prst="rect">
            <a:avLst/>
          </a:prstGeom>
        </p:spPr>
      </p:pic>
      <p:cxnSp>
        <p:nvCxnSpPr>
          <p:cNvPr id="8" name="直接连接符 7">
            <a:extLst>
              <a:ext uri="{FF2B5EF4-FFF2-40B4-BE49-F238E27FC236}">
                <a16:creationId xmlns:a16="http://schemas.microsoft.com/office/drawing/2014/main" id="{43A49DB3-37B4-40B2-A139-19B5C5002CDC}"/>
              </a:ext>
            </a:extLst>
          </p:cNvPr>
          <p:cNvCxnSpPr>
            <a:cxnSpLocks/>
          </p:cNvCxnSpPr>
          <p:nvPr/>
        </p:nvCxnSpPr>
        <p:spPr>
          <a:xfrm>
            <a:off x="8229078" y="3248376"/>
            <a:ext cx="361296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8413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05F55-9FDE-4C94-BF8F-D737D497D3D8}"/>
              </a:ext>
            </a:extLst>
          </p:cNvPr>
          <p:cNvSpPr>
            <a:spLocks noGrp="1"/>
          </p:cNvSpPr>
          <p:nvPr>
            <p:ph type="title"/>
          </p:nvPr>
        </p:nvSpPr>
        <p:spPr/>
        <p:txBody>
          <a:bodyPr/>
          <a:lstStyle/>
          <a:p>
            <a:r>
              <a:rPr lang="en-US" altLang="zh-CN" dirty="0"/>
              <a:t>5.5.2. </a:t>
            </a:r>
            <a:r>
              <a:rPr lang="zh-CN" altLang="en-US" dirty="0"/>
              <a:t>访问授权资源</a:t>
            </a:r>
          </a:p>
        </p:txBody>
      </p:sp>
      <p:pic>
        <p:nvPicPr>
          <p:cNvPr id="5" name="图片 4">
            <a:extLst>
              <a:ext uri="{FF2B5EF4-FFF2-40B4-BE49-F238E27FC236}">
                <a16:creationId xmlns:a16="http://schemas.microsoft.com/office/drawing/2014/main" id="{390626D3-8E1E-4E95-AA02-9A9D8BB1E4A2}"/>
              </a:ext>
            </a:extLst>
          </p:cNvPr>
          <p:cNvPicPr>
            <a:picLocks noChangeAspect="1"/>
          </p:cNvPicPr>
          <p:nvPr/>
        </p:nvPicPr>
        <p:blipFill>
          <a:blip r:embed="rId2"/>
          <a:stretch>
            <a:fillRect/>
          </a:stretch>
        </p:blipFill>
        <p:spPr>
          <a:xfrm>
            <a:off x="1274406" y="1139380"/>
            <a:ext cx="6979009" cy="3619686"/>
          </a:xfrm>
          <a:prstGeom prst="rect">
            <a:avLst/>
          </a:prstGeom>
        </p:spPr>
      </p:pic>
      <p:pic>
        <p:nvPicPr>
          <p:cNvPr id="7" name="图片 6">
            <a:extLst>
              <a:ext uri="{FF2B5EF4-FFF2-40B4-BE49-F238E27FC236}">
                <a16:creationId xmlns:a16="http://schemas.microsoft.com/office/drawing/2014/main" id="{F3B6341F-6D88-4E77-B75B-ADCDDA6A5AC5}"/>
              </a:ext>
            </a:extLst>
          </p:cNvPr>
          <p:cNvPicPr>
            <a:picLocks noChangeAspect="1"/>
          </p:cNvPicPr>
          <p:nvPr/>
        </p:nvPicPr>
        <p:blipFill>
          <a:blip r:embed="rId3"/>
          <a:stretch>
            <a:fillRect/>
          </a:stretch>
        </p:blipFill>
        <p:spPr>
          <a:xfrm>
            <a:off x="6513192" y="3498526"/>
            <a:ext cx="5543835" cy="2521080"/>
          </a:xfrm>
          <a:prstGeom prst="rect">
            <a:avLst/>
          </a:prstGeom>
          <a:ln>
            <a:solidFill>
              <a:srgbClr val="FF0000"/>
            </a:solidFill>
          </a:ln>
        </p:spPr>
      </p:pic>
      <p:cxnSp>
        <p:nvCxnSpPr>
          <p:cNvPr id="9" name="直接连接符 8">
            <a:extLst>
              <a:ext uri="{FF2B5EF4-FFF2-40B4-BE49-F238E27FC236}">
                <a16:creationId xmlns:a16="http://schemas.microsoft.com/office/drawing/2014/main" id="{10CB0EF3-64D4-4D7B-8C66-02A003B062D0}"/>
              </a:ext>
            </a:extLst>
          </p:cNvPr>
          <p:cNvCxnSpPr/>
          <p:nvPr/>
        </p:nvCxnSpPr>
        <p:spPr>
          <a:xfrm>
            <a:off x="7191022" y="3381022"/>
            <a:ext cx="1969911" cy="5362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8506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0C26DE-E5C8-4CBE-91C8-C2B7190EAFBF}"/>
              </a:ext>
            </a:extLst>
          </p:cNvPr>
          <p:cNvSpPr>
            <a:spLocks noGrp="1"/>
          </p:cNvSpPr>
          <p:nvPr>
            <p:ph type="title"/>
          </p:nvPr>
        </p:nvSpPr>
        <p:spPr/>
        <p:txBody>
          <a:bodyPr>
            <a:normAutofit fontScale="90000"/>
          </a:bodyPr>
          <a:lstStyle/>
          <a:p>
            <a:r>
              <a:rPr lang="en-US" altLang="zh-CN" dirty="0"/>
              <a:t>6. Web API </a:t>
            </a:r>
            <a:r>
              <a:rPr lang="zh-CN" altLang="en-US" dirty="0"/>
              <a:t>授权：资源访问授权模型、管理与应用</a:t>
            </a:r>
          </a:p>
        </p:txBody>
      </p:sp>
      <p:pic>
        <p:nvPicPr>
          <p:cNvPr id="5" name="图片 4">
            <a:extLst>
              <a:ext uri="{FF2B5EF4-FFF2-40B4-BE49-F238E27FC236}">
                <a16:creationId xmlns:a16="http://schemas.microsoft.com/office/drawing/2014/main" id="{325C30DA-7A90-4625-89BB-30A8C175C6C2}"/>
              </a:ext>
            </a:extLst>
          </p:cNvPr>
          <p:cNvPicPr>
            <a:picLocks noChangeAspect="1"/>
          </p:cNvPicPr>
          <p:nvPr/>
        </p:nvPicPr>
        <p:blipFill>
          <a:blip r:embed="rId2"/>
          <a:stretch>
            <a:fillRect/>
          </a:stretch>
        </p:blipFill>
        <p:spPr>
          <a:xfrm>
            <a:off x="599284" y="1047970"/>
            <a:ext cx="3283119" cy="5112013"/>
          </a:xfrm>
          <a:prstGeom prst="rect">
            <a:avLst/>
          </a:prstGeom>
        </p:spPr>
      </p:pic>
      <p:pic>
        <p:nvPicPr>
          <p:cNvPr id="7" name="图片 6">
            <a:extLst>
              <a:ext uri="{FF2B5EF4-FFF2-40B4-BE49-F238E27FC236}">
                <a16:creationId xmlns:a16="http://schemas.microsoft.com/office/drawing/2014/main" id="{59325478-A420-449C-B4F0-C70196183F54}"/>
              </a:ext>
            </a:extLst>
          </p:cNvPr>
          <p:cNvPicPr>
            <a:picLocks noChangeAspect="1"/>
          </p:cNvPicPr>
          <p:nvPr/>
        </p:nvPicPr>
        <p:blipFill rotWithShape="1">
          <a:blip r:embed="rId3"/>
          <a:srcRect r="3733"/>
          <a:stretch/>
        </p:blipFill>
        <p:spPr>
          <a:xfrm>
            <a:off x="3979333" y="1047970"/>
            <a:ext cx="7958667" cy="5112013"/>
          </a:xfrm>
          <a:prstGeom prst="rect">
            <a:avLst/>
          </a:prstGeom>
        </p:spPr>
      </p:pic>
      <p:cxnSp>
        <p:nvCxnSpPr>
          <p:cNvPr id="8" name="直接连接符 7">
            <a:extLst>
              <a:ext uri="{FF2B5EF4-FFF2-40B4-BE49-F238E27FC236}">
                <a16:creationId xmlns:a16="http://schemas.microsoft.com/office/drawing/2014/main" id="{33EEFAD6-326A-4B54-98E3-8A7FBFE332B7}"/>
              </a:ext>
            </a:extLst>
          </p:cNvPr>
          <p:cNvCxnSpPr>
            <a:cxnSpLocks/>
          </p:cNvCxnSpPr>
          <p:nvPr/>
        </p:nvCxnSpPr>
        <p:spPr>
          <a:xfrm>
            <a:off x="4046545" y="1509887"/>
            <a:ext cx="471363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A757803-8EE2-40AA-B228-F4626B3E62BB}"/>
              </a:ext>
            </a:extLst>
          </p:cNvPr>
          <p:cNvCxnSpPr>
            <a:cxnSpLocks/>
          </p:cNvCxnSpPr>
          <p:nvPr/>
        </p:nvCxnSpPr>
        <p:spPr>
          <a:xfrm>
            <a:off x="4289256" y="5127977"/>
            <a:ext cx="4798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D9BC4FD-987A-4C4B-AEF6-46F13D36ED78}"/>
              </a:ext>
            </a:extLst>
          </p:cNvPr>
          <p:cNvCxnSpPr>
            <a:cxnSpLocks/>
          </p:cNvCxnSpPr>
          <p:nvPr/>
        </p:nvCxnSpPr>
        <p:spPr>
          <a:xfrm>
            <a:off x="959034" y="3841043"/>
            <a:ext cx="90927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06AC1B1-C439-4A76-8A42-8B2660B514E4}"/>
              </a:ext>
            </a:extLst>
          </p:cNvPr>
          <p:cNvCxnSpPr>
            <a:cxnSpLocks/>
          </p:cNvCxnSpPr>
          <p:nvPr/>
        </p:nvCxnSpPr>
        <p:spPr>
          <a:xfrm>
            <a:off x="959034" y="5127977"/>
            <a:ext cx="13043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968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A2AE66-DD94-4741-BE72-91B0D0EC4517}"/>
              </a:ext>
            </a:extLst>
          </p:cNvPr>
          <p:cNvSpPr>
            <a:spLocks noGrp="1"/>
          </p:cNvSpPr>
          <p:nvPr>
            <p:ph type="title"/>
          </p:nvPr>
        </p:nvSpPr>
        <p:spPr/>
        <p:txBody>
          <a:bodyPr/>
          <a:lstStyle/>
          <a:p>
            <a:r>
              <a:rPr lang="en-US" altLang="zh-CN" dirty="0"/>
              <a:t>6.1. </a:t>
            </a:r>
            <a:r>
              <a:rPr lang="zh-CN" altLang="en-US" dirty="0"/>
              <a:t>权限模型设计：数据资源、数据操作</a:t>
            </a:r>
          </a:p>
        </p:txBody>
      </p:sp>
      <p:pic>
        <p:nvPicPr>
          <p:cNvPr id="4" name="图片 3">
            <a:extLst>
              <a:ext uri="{FF2B5EF4-FFF2-40B4-BE49-F238E27FC236}">
                <a16:creationId xmlns:a16="http://schemas.microsoft.com/office/drawing/2014/main" id="{66BD15C7-FC94-45A8-BD4C-A369241CE940}"/>
              </a:ext>
            </a:extLst>
          </p:cNvPr>
          <p:cNvPicPr>
            <a:picLocks noChangeAspect="1"/>
          </p:cNvPicPr>
          <p:nvPr/>
        </p:nvPicPr>
        <p:blipFill>
          <a:blip r:embed="rId2"/>
          <a:stretch>
            <a:fillRect/>
          </a:stretch>
        </p:blipFill>
        <p:spPr>
          <a:xfrm>
            <a:off x="7406756" y="1339909"/>
            <a:ext cx="4010025" cy="3733800"/>
          </a:xfrm>
          <a:prstGeom prst="rect">
            <a:avLst/>
          </a:prstGeom>
        </p:spPr>
      </p:pic>
      <p:pic>
        <p:nvPicPr>
          <p:cNvPr id="6" name="图片 5">
            <a:extLst>
              <a:ext uri="{FF2B5EF4-FFF2-40B4-BE49-F238E27FC236}">
                <a16:creationId xmlns:a16="http://schemas.microsoft.com/office/drawing/2014/main" id="{5C61BDD7-BF29-462E-891B-58B4D64EB725}"/>
              </a:ext>
            </a:extLst>
          </p:cNvPr>
          <p:cNvPicPr>
            <a:picLocks noChangeAspect="1"/>
          </p:cNvPicPr>
          <p:nvPr/>
        </p:nvPicPr>
        <p:blipFill>
          <a:blip r:embed="rId3"/>
          <a:stretch>
            <a:fillRect/>
          </a:stretch>
        </p:blipFill>
        <p:spPr>
          <a:xfrm>
            <a:off x="924015" y="1339909"/>
            <a:ext cx="6019800" cy="2838450"/>
          </a:xfrm>
          <a:prstGeom prst="rect">
            <a:avLst/>
          </a:prstGeom>
        </p:spPr>
      </p:pic>
      <p:sp>
        <p:nvSpPr>
          <p:cNvPr id="7" name="文本框 6">
            <a:extLst>
              <a:ext uri="{FF2B5EF4-FFF2-40B4-BE49-F238E27FC236}">
                <a16:creationId xmlns:a16="http://schemas.microsoft.com/office/drawing/2014/main" id="{EACAD149-76D7-4403-B1E7-BE463BACEE41}"/>
              </a:ext>
            </a:extLst>
          </p:cNvPr>
          <p:cNvSpPr txBox="1"/>
          <p:nvPr/>
        </p:nvSpPr>
        <p:spPr>
          <a:xfrm>
            <a:off x="924015" y="1032132"/>
            <a:ext cx="1359149" cy="307777"/>
          </a:xfrm>
          <a:prstGeom prst="rect">
            <a:avLst/>
          </a:prstGeom>
          <a:noFill/>
        </p:spPr>
        <p:txBody>
          <a:bodyPr wrap="square" rtlCol="0">
            <a:spAutoFit/>
          </a:bodyPr>
          <a:lstStyle/>
          <a:p>
            <a:r>
              <a:rPr lang="zh-CN" altLang="en-US" sz="1400" b="1" dirty="0"/>
              <a:t>数据资源</a:t>
            </a:r>
          </a:p>
        </p:txBody>
      </p:sp>
      <p:sp>
        <p:nvSpPr>
          <p:cNvPr id="8" name="文本框 7">
            <a:extLst>
              <a:ext uri="{FF2B5EF4-FFF2-40B4-BE49-F238E27FC236}">
                <a16:creationId xmlns:a16="http://schemas.microsoft.com/office/drawing/2014/main" id="{B4AA8F23-79E5-4CD0-9D2E-B2B82306453B}"/>
              </a:ext>
            </a:extLst>
          </p:cNvPr>
          <p:cNvSpPr txBox="1"/>
          <p:nvPr/>
        </p:nvSpPr>
        <p:spPr>
          <a:xfrm>
            <a:off x="7313409" y="1032132"/>
            <a:ext cx="2505709" cy="307777"/>
          </a:xfrm>
          <a:prstGeom prst="rect">
            <a:avLst/>
          </a:prstGeom>
          <a:noFill/>
        </p:spPr>
        <p:txBody>
          <a:bodyPr wrap="square" rtlCol="0">
            <a:spAutoFit/>
          </a:bodyPr>
          <a:lstStyle/>
          <a:p>
            <a:r>
              <a:rPr lang="zh-CN" altLang="en-US" sz="1400" b="1" dirty="0"/>
              <a:t>数据处理方法定义</a:t>
            </a:r>
          </a:p>
        </p:txBody>
      </p:sp>
    </p:spTree>
    <p:extLst>
      <p:ext uri="{BB962C8B-B14F-4D97-AF65-F5344CB8AC3E}">
        <p14:creationId xmlns:p14="http://schemas.microsoft.com/office/powerpoint/2010/main" val="2417909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498B44-8D6E-43D8-BFF6-7EDF9A9C67FA}"/>
              </a:ext>
            </a:extLst>
          </p:cNvPr>
          <p:cNvSpPr>
            <a:spLocks noGrp="1"/>
          </p:cNvSpPr>
          <p:nvPr>
            <p:ph type="title"/>
          </p:nvPr>
        </p:nvSpPr>
        <p:spPr/>
        <p:txBody>
          <a:bodyPr/>
          <a:lstStyle/>
          <a:p>
            <a:r>
              <a:rPr lang="en-US" altLang="zh-CN" dirty="0"/>
              <a:t>6.2. </a:t>
            </a:r>
            <a:r>
              <a:rPr lang="zh-CN" altLang="en-US" dirty="0"/>
              <a:t>权限模型设计：许可模型</a:t>
            </a:r>
          </a:p>
        </p:txBody>
      </p:sp>
      <p:pic>
        <p:nvPicPr>
          <p:cNvPr id="7" name="图片 6">
            <a:extLst>
              <a:ext uri="{FF2B5EF4-FFF2-40B4-BE49-F238E27FC236}">
                <a16:creationId xmlns:a16="http://schemas.microsoft.com/office/drawing/2014/main" id="{DBE4FBB6-4E1E-4598-B7D0-31DA4C3836CF}"/>
              </a:ext>
            </a:extLst>
          </p:cNvPr>
          <p:cNvPicPr>
            <a:picLocks noChangeAspect="1"/>
          </p:cNvPicPr>
          <p:nvPr/>
        </p:nvPicPr>
        <p:blipFill>
          <a:blip r:embed="rId2"/>
          <a:stretch>
            <a:fillRect/>
          </a:stretch>
        </p:blipFill>
        <p:spPr>
          <a:xfrm>
            <a:off x="5298394" y="1181544"/>
            <a:ext cx="6628020" cy="2912902"/>
          </a:xfrm>
          <a:prstGeom prst="rect">
            <a:avLst/>
          </a:prstGeom>
        </p:spPr>
      </p:pic>
      <p:pic>
        <p:nvPicPr>
          <p:cNvPr id="9" name="图片 8">
            <a:extLst>
              <a:ext uri="{FF2B5EF4-FFF2-40B4-BE49-F238E27FC236}">
                <a16:creationId xmlns:a16="http://schemas.microsoft.com/office/drawing/2014/main" id="{BEAFE3CE-1869-42DF-AB06-9BB4858A3A88}"/>
              </a:ext>
            </a:extLst>
          </p:cNvPr>
          <p:cNvPicPr>
            <a:picLocks noChangeAspect="1"/>
          </p:cNvPicPr>
          <p:nvPr/>
        </p:nvPicPr>
        <p:blipFill>
          <a:blip r:embed="rId3"/>
          <a:stretch>
            <a:fillRect/>
          </a:stretch>
        </p:blipFill>
        <p:spPr>
          <a:xfrm>
            <a:off x="5298394" y="4194533"/>
            <a:ext cx="6628021" cy="2570959"/>
          </a:xfrm>
          <a:prstGeom prst="rect">
            <a:avLst/>
          </a:prstGeom>
        </p:spPr>
      </p:pic>
      <p:pic>
        <p:nvPicPr>
          <p:cNvPr id="11" name="图片 10">
            <a:extLst>
              <a:ext uri="{FF2B5EF4-FFF2-40B4-BE49-F238E27FC236}">
                <a16:creationId xmlns:a16="http://schemas.microsoft.com/office/drawing/2014/main" id="{81E15A52-5F93-4518-88B6-B866DBE645AF}"/>
              </a:ext>
            </a:extLst>
          </p:cNvPr>
          <p:cNvPicPr>
            <a:picLocks noChangeAspect="1"/>
          </p:cNvPicPr>
          <p:nvPr/>
        </p:nvPicPr>
        <p:blipFill>
          <a:blip r:embed="rId4"/>
          <a:stretch>
            <a:fillRect/>
          </a:stretch>
        </p:blipFill>
        <p:spPr>
          <a:xfrm>
            <a:off x="955615" y="1181544"/>
            <a:ext cx="4154769" cy="3829941"/>
          </a:xfrm>
          <a:prstGeom prst="rect">
            <a:avLst/>
          </a:prstGeom>
        </p:spPr>
      </p:pic>
    </p:spTree>
    <p:extLst>
      <p:ext uri="{BB962C8B-B14F-4D97-AF65-F5344CB8AC3E}">
        <p14:creationId xmlns:p14="http://schemas.microsoft.com/office/powerpoint/2010/main" val="1316079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18522-2F3C-410B-B834-31365E637030}"/>
              </a:ext>
            </a:extLst>
          </p:cNvPr>
          <p:cNvSpPr>
            <a:spLocks noGrp="1"/>
          </p:cNvSpPr>
          <p:nvPr>
            <p:ph type="title"/>
          </p:nvPr>
        </p:nvSpPr>
        <p:spPr>
          <a:xfrm>
            <a:off x="229807" y="116665"/>
            <a:ext cx="10136242" cy="640080"/>
          </a:xfrm>
        </p:spPr>
        <p:txBody>
          <a:bodyPr>
            <a:normAutofit/>
          </a:bodyPr>
          <a:lstStyle/>
          <a:p>
            <a:r>
              <a:rPr lang="en-US" altLang="zh-CN" dirty="0"/>
              <a:t>6.3. </a:t>
            </a:r>
            <a:r>
              <a:rPr lang="zh-CN" altLang="en-US" dirty="0"/>
              <a:t>示例：为指定的角色组添加 </a:t>
            </a:r>
            <a:r>
              <a:rPr lang="en-US" altLang="zh-CN" dirty="0"/>
              <a:t>Claim</a:t>
            </a:r>
            <a:r>
              <a:rPr lang="zh-CN" altLang="en-US" dirty="0"/>
              <a:t>，以便持久化其数据资源方位许可</a:t>
            </a:r>
          </a:p>
        </p:txBody>
      </p:sp>
      <p:pic>
        <p:nvPicPr>
          <p:cNvPr id="5" name="图片 4">
            <a:extLst>
              <a:ext uri="{FF2B5EF4-FFF2-40B4-BE49-F238E27FC236}">
                <a16:creationId xmlns:a16="http://schemas.microsoft.com/office/drawing/2014/main" id="{50C58976-9948-4F53-831C-C08473987647}"/>
              </a:ext>
            </a:extLst>
          </p:cNvPr>
          <p:cNvPicPr>
            <a:picLocks noChangeAspect="1"/>
          </p:cNvPicPr>
          <p:nvPr/>
        </p:nvPicPr>
        <p:blipFill>
          <a:blip r:embed="rId2"/>
          <a:stretch>
            <a:fillRect/>
          </a:stretch>
        </p:blipFill>
        <p:spPr>
          <a:xfrm>
            <a:off x="970347" y="977515"/>
            <a:ext cx="8848771" cy="5740239"/>
          </a:xfrm>
          <a:prstGeom prst="rect">
            <a:avLst/>
          </a:prstGeom>
        </p:spPr>
      </p:pic>
    </p:spTree>
    <p:extLst>
      <p:ext uri="{BB962C8B-B14F-4D97-AF65-F5344CB8AC3E}">
        <p14:creationId xmlns:p14="http://schemas.microsoft.com/office/powerpoint/2010/main" val="1162071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E09532-4E1A-4288-863C-20F58902D01D}"/>
              </a:ext>
            </a:extLst>
          </p:cNvPr>
          <p:cNvSpPr>
            <a:spLocks noGrp="1"/>
          </p:cNvSpPr>
          <p:nvPr>
            <p:ph type="title"/>
          </p:nvPr>
        </p:nvSpPr>
        <p:spPr>
          <a:xfrm>
            <a:off x="229807" y="116665"/>
            <a:ext cx="11657393" cy="640080"/>
          </a:xfrm>
        </p:spPr>
        <p:txBody>
          <a:bodyPr>
            <a:normAutofit/>
          </a:bodyPr>
          <a:lstStyle/>
          <a:p>
            <a:r>
              <a:rPr lang="en-US" altLang="zh-CN" dirty="0"/>
              <a:t>6.4. </a:t>
            </a:r>
            <a:r>
              <a:rPr lang="zh-CN" altLang="en-US" dirty="0"/>
              <a:t>通过 </a:t>
            </a:r>
            <a:r>
              <a:rPr lang="en-US" altLang="zh-CN" dirty="0"/>
              <a:t>Web API </a:t>
            </a:r>
            <a:r>
              <a:rPr lang="zh-CN" altLang="en-US" dirty="0"/>
              <a:t>控制器</a:t>
            </a:r>
            <a:r>
              <a:rPr lang="en-US" altLang="zh-CN" dirty="0"/>
              <a:t>/</a:t>
            </a:r>
            <a:r>
              <a:rPr lang="zh-CN" altLang="en-US" dirty="0"/>
              <a:t>方法过滤器，将许可要求添加到系统的授权策略中</a:t>
            </a:r>
          </a:p>
        </p:txBody>
      </p:sp>
      <p:grpSp>
        <p:nvGrpSpPr>
          <p:cNvPr id="7" name="组合 6">
            <a:extLst>
              <a:ext uri="{FF2B5EF4-FFF2-40B4-BE49-F238E27FC236}">
                <a16:creationId xmlns:a16="http://schemas.microsoft.com/office/drawing/2014/main" id="{3A993AAE-71AE-45FB-B500-0035A6890D30}"/>
              </a:ext>
            </a:extLst>
          </p:cNvPr>
          <p:cNvGrpSpPr/>
          <p:nvPr/>
        </p:nvGrpSpPr>
        <p:grpSpPr>
          <a:xfrm>
            <a:off x="945575" y="1321435"/>
            <a:ext cx="7958667" cy="994475"/>
            <a:chOff x="877209" y="971058"/>
            <a:chExt cx="7958667" cy="994475"/>
          </a:xfrm>
        </p:grpSpPr>
        <p:pic>
          <p:nvPicPr>
            <p:cNvPr id="4" name="图片 3">
              <a:extLst>
                <a:ext uri="{FF2B5EF4-FFF2-40B4-BE49-F238E27FC236}">
                  <a16:creationId xmlns:a16="http://schemas.microsoft.com/office/drawing/2014/main" id="{55553C93-8702-4DE5-BEC9-16B1430A8855}"/>
                </a:ext>
              </a:extLst>
            </p:cNvPr>
            <p:cNvPicPr>
              <a:picLocks noChangeAspect="1"/>
            </p:cNvPicPr>
            <p:nvPr/>
          </p:nvPicPr>
          <p:blipFill rotWithShape="1">
            <a:blip r:embed="rId2"/>
            <a:srcRect r="3733" b="80546"/>
            <a:stretch/>
          </p:blipFill>
          <p:spPr>
            <a:xfrm>
              <a:off x="877209" y="971058"/>
              <a:ext cx="7958667" cy="994475"/>
            </a:xfrm>
            <a:prstGeom prst="rect">
              <a:avLst/>
            </a:prstGeom>
          </p:spPr>
        </p:pic>
        <p:cxnSp>
          <p:nvCxnSpPr>
            <p:cNvPr id="5" name="直接连接符 4">
              <a:extLst>
                <a:ext uri="{FF2B5EF4-FFF2-40B4-BE49-F238E27FC236}">
                  <a16:creationId xmlns:a16="http://schemas.microsoft.com/office/drawing/2014/main" id="{D2E59880-8BC3-461B-9860-7B1A317EBD03}"/>
                </a:ext>
              </a:extLst>
            </p:cNvPr>
            <p:cNvCxnSpPr>
              <a:cxnSpLocks/>
            </p:cNvCxnSpPr>
            <p:nvPr/>
          </p:nvCxnSpPr>
          <p:spPr>
            <a:xfrm>
              <a:off x="944422" y="1441520"/>
              <a:ext cx="471363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88C6CAE0-2AE6-4F37-82A7-20230F890FA9}"/>
              </a:ext>
            </a:extLst>
          </p:cNvPr>
          <p:cNvGrpSpPr/>
          <p:nvPr/>
        </p:nvGrpSpPr>
        <p:grpSpPr>
          <a:xfrm>
            <a:off x="5193937" y="2643537"/>
            <a:ext cx="5581650" cy="2419350"/>
            <a:chOff x="5944295" y="2483593"/>
            <a:chExt cx="5581650" cy="2419350"/>
          </a:xfrm>
        </p:grpSpPr>
        <p:pic>
          <p:nvPicPr>
            <p:cNvPr id="9" name="图片 8">
              <a:extLst>
                <a:ext uri="{FF2B5EF4-FFF2-40B4-BE49-F238E27FC236}">
                  <a16:creationId xmlns:a16="http://schemas.microsoft.com/office/drawing/2014/main" id="{968DC4D9-3309-4FE9-9079-FA686E7DD379}"/>
                </a:ext>
              </a:extLst>
            </p:cNvPr>
            <p:cNvPicPr>
              <a:picLocks noChangeAspect="1"/>
            </p:cNvPicPr>
            <p:nvPr/>
          </p:nvPicPr>
          <p:blipFill>
            <a:blip r:embed="rId3"/>
            <a:stretch>
              <a:fillRect/>
            </a:stretch>
          </p:blipFill>
          <p:spPr>
            <a:xfrm>
              <a:off x="5944295" y="2483593"/>
              <a:ext cx="5581650" cy="2419350"/>
            </a:xfrm>
            <a:prstGeom prst="rect">
              <a:avLst/>
            </a:prstGeom>
          </p:spPr>
        </p:pic>
        <p:cxnSp>
          <p:nvCxnSpPr>
            <p:cNvPr id="10" name="直接连接符 9">
              <a:extLst>
                <a:ext uri="{FF2B5EF4-FFF2-40B4-BE49-F238E27FC236}">
                  <a16:creationId xmlns:a16="http://schemas.microsoft.com/office/drawing/2014/main" id="{9BEE1F3B-8E59-4A2B-BC2F-88FC4ACB0D89}"/>
                </a:ext>
              </a:extLst>
            </p:cNvPr>
            <p:cNvCxnSpPr>
              <a:cxnSpLocks/>
            </p:cNvCxnSpPr>
            <p:nvPr/>
          </p:nvCxnSpPr>
          <p:spPr>
            <a:xfrm>
              <a:off x="6576464" y="4673444"/>
              <a:ext cx="36576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1A15ED0-2619-4BC5-BC3A-8DD955F58B3A}"/>
                </a:ext>
              </a:extLst>
            </p:cNvPr>
            <p:cNvCxnSpPr>
              <a:cxnSpLocks/>
            </p:cNvCxnSpPr>
            <p:nvPr/>
          </p:nvCxnSpPr>
          <p:spPr>
            <a:xfrm>
              <a:off x="9094435" y="3173277"/>
              <a:ext cx="15225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 name="文本框 10">
            <a:extLst>
              <a:ext uri="{FF2B5EF4-FFF2-40B4-BE49-F238E27FC236}">
                <a16:creationId xmlns:a16="http://schemas.microsoft.com/office/drawing/2014/main" id="{642B64D4-C78F-4394-88EB-34269CB33769}"/>
              </a:ext>
            </a:extLst>
          </p:cNvPr>
          <p:cNvSpPr txBox="1"/>
          <p:nvPr/>
        </p:nvSpPr>
        <p:spPr>
          <a:xfrm>
            <a:off x="921044" y="2643537"/>
            <a:ext cx="4118316" cy="2408352"/>
          </a:xfrm>
          <a:prstGeom prst="rect">
            <a:avLst/>
          </a:prstGeom>
          <a:noFill/>
        </p:spPr>
        <p:txBody>
          <a:bodyPr wrap="square">
            <a:spAutoFit/>
          </a:bodyPr>
          <a:lstStyle/>
          <a:p>
            <a:pPr>
              <a:lnSpc>
                <a:spcPct val="150000"/>
              </a:lnSpc>
            </a:pPr>
            <a:r>
              <a:rPr lang="zh-CN" altLang="en-US" dirty="0"/>
              <a:t>授权策略：</a:t>
            </a:r>
          </a:p>
          <a:p>
            <a:pPr marL="342900" indent="-342900">
              <a:lnSpc>
                <a:spcPct val="150000"/>
              </a:lnSpc>
              <a:buFont typeface="+mj-lt"/>
              <a:buAutoNum type="arabicPeriod"/>
            </a:pPr>
            <a:r>
              <a:rPr lang="zh-CN" altLang="en-US" sz="1400" dirty="0"/>
              <a:t>车次：持票人的车票是否有当前车次；</a:t>
            </a:r>
          </a:p>
          <a:p>
            <a:pPr marL="342900" indent="-342900">
              <a:lnSpc>
                <a:spcPct val="150000"/>
              </a:lnSpc>
              <a:buFont typeface="+mj-lt"/>
              <a:buAutoNum type="arabicPeriod"/>
            </a:pPr>
            <a:r>
              <a:rPr lang="zh-CN" altLang="en-US" sz="1400" dirty="0"/>
              <a:t>时间：持票人的车票是否有当前车次的时间；</a:t>
            </a:r>
            <a:endParaRPr lang="en-US" altLang="zh-CN" sz="1400" dirty="0"/>
          </a:p>
          <a:p>
            <a:pPr marL="342900" indent="-342900">
              <a:lnSpc>
                <a:spcPct val="150000"/>
              </a:lnSpc>
              <a:buFont typeface="+mj-lt"/>
              <a:buAutoNum type="arabicPeriod"/>
            </a:pPr>
            <a:r>
              <a:rPr lang="zh-CN" altLang="en-US" sz="1400" dirty="0"/>
              <a:t>车厢：持票人的车票是否有指定的车厢；</a:t>
            </a:r>
            <a:endParaRPr lang="en-US" altLang="zh-CN" sz="1400" dirty="0"/>
          </a:p>
          <a:p>
            <a:pPr marL="342900" indent="-342900">
              <a:lnSpc>
                <a:spcPct val="150000"/>
              </a:lnSpc>
              <a:buFont typeface="+mj-lt"/>
              <a:buAutoNum type="arabicPeriod"/>
            </a:pPr>
            <a:r>
              <a:rPr lang="zh-CN" altLang="en-US" sz="1400" dirty="0"/>
              <a:t>座位：持票人的车票是否有指定的座位。</a:t>
            </a:r>
            <a:endParaRPr lang="en-US" altLang="zh-CN" sz="1400" dirty="0"/>
          </a:p>
          <a:p>
            <a:pPr>
              <a:lnSpc>
                <a:spcPct val="150000"/>
              </a:lnSpc>
            </a:pPr>
            <a:r>
              <a:rPr lang="zh-CN" altLang="en-US" sz="1400" dirty="0">
                <a:solidFill>
                  <a:srgbClr val="FF0000"/>
                </a:solidFill>
              </a:rPr>
              <a:t>持票的客户端是否有访问 </a:t>
            </a:r>
            <a:r>
              <a:rPr lang="en-US" altLang="zh-CN" sz="1400" dirty="0" err="1">
                <a:solidFill>
                  <a:srgbClr val="FF0000"/>
                </a:solidFill>
              </a:rPr>
              <a:t>StudentController</a:t>
            </a:r>
            <a:r>
              <a:rPr lang="en-US" altLang="zh-CN" sz="1400" dirty="0">
                <a:solidFill>
                  <a:srgbClr val="FF0000"/>
                </a:solidFill>
              </a:rPr>
              <a:t> </a:t>
            </a:r>
            <a:r>
              <a:rPr lang="zh-CN" altLang="en-US" sz="1400" dirty="0">
                <a:solidFill>
                  <a:srgbClr val="FF0000"/>
                </a:solidFill>
              </a:rPr>
              <a:t>所有方法接口的查看的 </a:t>
            </a:r>
            <a:r>
              <a:rPr lang="en-US" altLang="zh-CN" sz="1400" dirty="0">
                <a:solidFill>
                  <a:srgbClr val="FF0000"/>
                </a:solidFill>
              </a:rPr>
              <a:t>Claim</a:t>
            </a:r>
            <a:r>
              <a:rPr lang="zh-CN" altLang="en-US" sz="1400" dirty="0">
                <a:solidFill>
                  <a:srgbClr val="FF0000"/>
                </a:solidFill>
              </a:rPr>
              <a:t>？如果没有，拒绝访问！</a:t>
            </a:r>
          </a:p>
        </p:txBody>
      </p:sp>
    </p:spTree>
    <p:extLst>
      <p:ext uri="{BB962C8B-B14F-4D97-AF65-F5344CB8AC3E}">
        <p14:creationId xmlns:p14="http://schemas.microsoft.com/office/powerpoint/2010/main" val="3298428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4D2CB9-ECE1-436C-8C09-13B098576A4C}"/>
              </a:ext>
            </a:extLst>
          </p:cNvPr>
          <p:cNvSpPr>
            <a:spLocks noGrp="1"/>
          </p:cNvSpPr>
          <p:nvPr>
            <p:ph type="title"/>
          </p:nvPr>
        </p:nvSpPr>
        <p:spPr>
          <a:xfrm>
            <a:off x="229807" y="116665"/>
            <a:ext cx="11204466" cy="640080"/>
          </a:xfrm>
        </p:spPr>
        <p:txBody>
          <a:bodyPr>
            <a:normAutofit fontScale="90000"/>
          </a:bodyPr>
          <a:lstStyle/>
          <a:p>
            <a:r>
              <a:rPr lang="en-US" altLang="zh-CN" dirty="0"/>
              <a:t>6.5. </a:t>
            </a:r>
            <a:r>
              <a:rPr lang="zh-CN" altLang="en-US" dirty="0"/>
              <a:t>通过中间件，拦截每个前端请求，设置当前用户访问的用户信息，用于授权检查</a:t>
            </a:r>
          </a:p>
        </p:txBody>
      </p:sp>
      <p:pic>
        <p:nvPicPr>
          <p:cNvPr id="5" name="图片 4">
            <a:extLst>
              <a:ext uri="{FF2B5EF4-FFF2-40B4-BE49-F238E27FC236}">
                <a16:creationId xmlns:a16="http://schemas.microsoft.com/office/drawing/2014/main" id="{05DE2FD7-59F2-4307-BBC6-46FBF7250384}"/>
              </a:ext>
            </a:extLst>
          </p:cNvPr>
          <p:cNvPicPr>
            <a:picLocks noChangeAspect="1"/>
          </p:cNvPicPr>
          <p:nvPr/>
        </p:nvPicPr>
        <p:blipFill>
          <a:blip r:embed="rId2"/>
          <a:stretch>
            <a:fillRect/>
          </a:stretch>
        </p:blipFill>
        <p:spPr>
          <a:xfrm>
            <a:off x="967900" y="1116205"/>
            <a:ext cx="6496050" cy="438150"/>
          </a:xfrm>
          <a:prstGeom prst="rect">
            <a:avLst/>
          </a:prstGeom>
        </p:spPr>
      </p:pic>
      <p:pic>
        <p:nvPicPr>
          <p:cNvPr id="7" name="图片 6">
            <a:extLst>
              <a:ext uri="{FF2B5EF4-FFF2-40B4-BE49-F238E27FC236}">
                <a16:creationId xmlns:a16="http://schemas.microsoft.com/office/drawing/2014/main" id="{EB89DF04-BAC1-4BBF-9C5E-EC865D3452F1}"/>
              </a:ext>
            </a:extLst>
          </p:cNvPr>
          <p:cNvPicPr>
            <a:picLocks noChangeAspect="1"/>
          </p:cNvPicPr>
          <p:nvPr/>
        </p:nvPicPr>
        <p:blipFill rotWithShape="1">
          <a:blip r:embed="rId3"/>
          <a:srcRect r="12500"/>
          <a:stretch/>
        </p:blipFill>
        <p:spPr>
          <a:xfrm>
            <a:off x="967900" y="1733550"/>
            <a:ext cx="6496050" cy="4743646"/>
          </a:xfrm>
          <a:prstGeom prst="rect">
            <a:avLst/>
          </a:prstGeom>
        </p:spPr>
      </p:pic>
      <p:cxnSp>
        <p:nvCxnSpPr>
          <p:cNvPr id="8" name="直接连接符 7">
            <a:extLst>
              <a:ext uri="{FF2B5EF4-FFF2-40B4-BE49-F238E27FC236}">
                <a16:creationId xmlns:a16="http://schemas.microsoft.com/office/drawing/2014/main" id="{B674A7DF-26E4-4DC9-8F28-9D03E1F5055C}"/>
              </a:ext>
            </a:extLst>
          </p:cNvPr>
          <p:cNvCxnSpPr>
            <a:cxnSpLocks/>
          </p:cNvCxnSpPr>
          <p:nvPr/>
        </p:nvCxnSpPr>
        <p:spPr>
          <a:xfrm>
            <a:off x="1692067" y="3602181"/>
            <a:ext cx="440393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703E88E-7A6F-436C-AEAC-C06752231B1B}"/>
              </a:ext>
            </a:extLst>
          </p:cNvPr>
          <p:cNvCxnSpPr>
            <a:cxnSpLocks/>
          </p:cNvCxnSpPr>
          <p:nvPr/>
        </p:nvCxnSpPr>
        <p:spPr>
          <a:xfrm>
            <a:off x="1998292" y="5694476"/>
            <a:ext cx="354792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2435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C4FD27-440B-470B-9C54-8F52359D6D96}"/>
              </a:ext>
            </a:extLst>
          </p:cNvPr>
          <p:cNvSpPr>
            <a:spLocks noGrp="1"/>
          </p:cNvSpPr>
          <p:nvPr>
            <p:ph type="title"/>
          </p:nvPr>
        </p:nvSpPr>
        <p:spPr>
          <a:xfrm>
            <a:off x="229807" y="116665"/>
            <a:ext cx="11768488" cy="640080"/>
          </a:xfrm>
        </p:spPr>
        <p:txBody>
          <a:bodyPr/>
          <a:lstStyle/>
          <a:p>
            <a:r>
              <a:rPr lang="en-US" altLang="zh-CN" dirty="0"/>
              <a:t>6.5.1. </a:t>
            </a:r>
            <a:r>
              <a:rPr lang="zh-CN" altLang="en-US" dirty="0"/>
              <a:t>初始化当前访问用户的数据</a:t>
            </a:r>
          </a:p>
        </p:txBody>
      </p:sp>
      <p:pic>
        <p:nvPicPr>
          <p:cNvPr id="4" name="图片 3">
            <a:extLst>
              <a:ext uri="{FF2B5EF4-FFF2-40B4-BE49-F238E27FC236}">
                <a16:creationId xmlns:a16="http://schemas.microsoft.com/office/drawing/2014/main" id="{1A111872-B5E1-4CAA-8FC6-740E8C7998C5}"/>
              </a:ext>
            </a:extLst>
          </p:cNvPr>
          <p:cNvPicPr>
            <a:picLocks noChangeAspect="1"/>
          </p:cNvPicPr>
          <p:nvPr/>
        </p:nvPicPr>
        <p:blipFill>
          <a:blip r:embed="rId2"/>
          <a:stretch>
            <a:fillRect/>
          </a:stretch>
        </p:blipFill>
        <p:spPr>
          <a:xfrm>
            <a:off x="1250822" y="1027982"/>
            <a:ext cx="3822642" cy="2482298"/>
          </a:xfrm>
          <a:prstGeom prst="rect">
            <a:avLst/>
          </a:prstGeom>
        </p:spPr>
      </p:pic>
      <p:pic>
        <p:nvPicPr>
          <p:cNvPr id="7" name="图片 6">
            <a:extLst>
              <a:ext uri="{FF2B5EF4-FFF2-40B4-BE49-F238E27FC236}">
                <a16:creationId xmlns:a16="http://schemas.microsoft.com/office/drawing/2014/main" id="{D2E693BF-2FD9-4858-AAD4-8DA29ABD60E4}"/>
              </a:ext>
            </a:extLst>
          </p:cNvPr>
          <p:cNvPicPr>
            <a:picLocks noChangeAspect="1"/>
          </p:cNvPicPr>
          <p:nvPr/>
        </p:nvPicPr>
        <p:blipFill>
          <a:blip r:embed="rId3"/>
          <a:stretch>
            <a:fillRect/>
          </a:stretch>
        </p:blipFill>
        <p:spPr>
          <a:xfrm>
            <a:off x="1250821" y="3556000"/>
            <a:ext cx="3805417" cy="3129455"/>
          </a:xfrm>
          <a:prstGeom prst="rect">
            <a:avLst/>
          </a:prstGeom>
        </p:spPr>
      </p:pic>
      <p:pic>
        <p:nvPicPr>
          <p:cNvPr id="9" name="图片 8">
            <a:extLst>
              <a:ext uri="{FF2B5EF4-FFF2-40B4-BE49-F238E27FC236}">
                <a16:creationId xmlns:a16="http://schemas.microsoft.com/office/drawing/2014/main" id="{C9FB82BC-20E5-4AD2-B478-6C7BFB519B2D}"/>
              </a:ext>
            </a:extLst>
          </p:cNvPr>
          <p:cNvPicPr>
            <a:picLocks noChangeAspect="1"/>
          </p:cNvPicPr>
          <p:nvPr/>
        </p:nvPicPr>
        <p:blipFill rotWithShape="1">
          <a:blip r:embed="rId4"/>
          <a:srcRect r="9641"/>
          <a:stretch/>
        </p:blipFill>
        <p:spPr>
          <a:xfrm>
            <a:off x="5181599" y="1027982"/>
            <a:ext cx="6741161" cy="5666585"/>
          </a:xfrm>
          <a:prstGeom prst="rect">
            <a:avLst/>
          </a:prstGeom>
        </p:spPr>
      </p:pic>
    </p:spTree>
    <p:extLst>
      <p:ext uri="{BB962C8B-B14F-4D97-AF65-F5344CB8AC3E}">
        <p14:creationId xmlns:p14="http://schemas.microsoft.com/office/powerpoint/2010/main" val="3962230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DF14A-E595-49A8-8B9F-D7F50D31DC3F}"/>
              </a:ext>
            </a:extLst>
          </p:cNvPr>
          <p:cNvSpPr>
            <a:spLocks noGrp="1"/>
          </p:cNvSpPr>
          <p:nvPr>
            <p:ph type="title"/>
          </p:nvPr>
        </p:nvSpPr>
        <p:spPr/>
        <p:txBody>
          <a:bodyPr/>
          <a:lstStyle/>
          <a:p>
            <a:r>
              <a:rPr lang="zh-CN" altLang="en-US" dirty="0"/>
              <a:t>课程练习</a:t>
            </a:r>
          </a:p>
        </p:txBody>
      </p:sp>
      <p:pic>
        <p:nvPicPr>
          <p:cNvPr id="6" name="图片 5">
            <a:extLst>
              <a:ext uri="{FF2B5EF4-FFF2-40B4-BE49-F238E27FC236}">
                <a16:creationId xmlns:a16="http://schemas.microsoft.com/office/drawing/2014/main" id="{727DAEC1-F736-4904-8CCA-DFCC6195F8E7}"/>
              </a:ext>
            </a:extLst>
          </p:cNvPr>
          <p:cNvPicPr>
            <a:picLocks noChangeAspect="1"/>
          </p:cNvPicPr>
          <p:nvPr/>
        </p:nvPicPr>
        <p:blipFill>
          <a:blip r:embed="rId2"/>
          <a:stretch>
            <a:fillRect/>
          </a:stretch>
        </p:blipFill>
        <p:spPr>
          <a:xfrm>
            <a:off x="337034" y="1369305"/>
            <a:ext cx="2670325" cy="3048923"/>
          </a:xfrm>
          <a:prstGeom prst="rect">
            <a:avLst/>
          </a:prstGeom>
        </p:spPr>
      </p:pic>
      <p:sp>
        <p:nvSpPr>
          <p:cNvPr id="4" name="文本框 3">
            <a:extLst>
              <a:ext uri="{FF2B5EF4-FFF2-40B4-BE49-F238E27FC236}">
                <a16:creationId xmlns:a16="http://schemas.microsoft.com/office/drawing/2014/main" id="{EB848FC6-01B7-4C0C-863B-DD4E755D6EE8}"/>
              </a:ext>
            </a:extLst>
          </p:cNvPr>
          <p:cNvSpPr txBox="1"/>
          <p:nvPr/>
        </p:nvSpPr>
        <p:spPr>
          <a:xfrm>
            <a:off x="3717890" y="1319800"/>
            <a:ext cx="7415684" cy="700192"/>
          </a:xfrm>
          <a:prstGeom prst="rect">
            <a:avLst/>
          </a:prstGeom>
          <a:noFill/>
        </p:spPr>
        <p:txBody>
          <a:bodyPr wrap="square" rtlCol="0">
            <a:spAutoFit/>
          </a:bodyPr>
          <a:lstStyle/>
          <a:p>
            <a:pPr>
              <a:lnSpc>
                <a:spcPct val="150000"/>
              </a:lnSpc>
            </a:pPr>
            <a:r>
              <a:rPr lang="zh-CN" altLang="en-US" sz="1400" dirty="0"/>
              <a:t>根据课程引导资料，在学员自选课题中，选取一组类似 </a:t>
            </a:r>
            <a:r>
              <a:rPr lang="zh-CN" altLang="en-US" sz="1400" b="1" dirty="0"/>
              <a:t>学生</a:t>
            </a:r>
            <a:r>
              <a:rPr lang="en-US" altLang="zh-CN" sz="1400" b="1" dirty="0"/>
              <a:t>—</a:t>
            </a:r>
            <a:r>
              <a:rPr lang="zh-CN" altLang="en-US" sz="1400" b="1" dirty="0"/>
              <a:t>班级 </a:t>
            </a:r>
            <a:r>
              <a:rPr lang="zh-CN" altLang="en-US" sz="1400" dirty="0"/>
              <a:t>这样具有关系的两组数据，分别编写前后端代码文件，调试运行。</a:t>
            </a:r>
          </a:p>
        </p:txBody>
      </p:sp>
    </p:spTree>
    <p:extLst>
      <p:ext uri="{BB962C8B-B14F-4D97-AF65-F5344CB8AC3E}">
        <p14:creationId xmlns:p14="http://schemas.microsoft.com/office/powerpoint/2010/main" val="2323642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64E0A4-AE20-454E-981F-041112A333B3}"/>
              </a:ext>
            </a:extLst>
          </p:cNvPr>
          <p:cNvSpPr>
            <a:spLocks noGrp="1"/>
          </p:cNvSpPr>
          <p:nvPr>
            <p:ph type="title"/>
          </p:nvPr>
        </p:nvSpPr>
        <p:spPr/>
        <p:txBody>
          <a:bodyPr/>
          <a:lstStyle/>
          <a:p>
            <a:r>
              <a:rPr lang="en-US" altLang="zh-CN" dirty="0"/>
              <a:t>6.6.  </a:t>
            </a:r>
            <a:r>
              <a:rPr lang="zh-CN" altLang="en-US" dirty="0"/>
              <a:t>定义授权要求</a:t>
            </a:r>
          </a:p>
        </p:txBody>
      </p:sp>
      <p:pic>
        <p:nvPicPr>
          <p:cNvPr id="5" name="图片 4">
            <a:extLst>
              <a:ext uri="{FF2B5EF4-FFF2-40B4-BE49-F238E27FC236}">
                <a16:creationId xmlns:a16="http://schemas.microsoft.com/office/drawing/2014/main" id="{E8CA8465-E8BF-4561-9388-9B0ACAFBD71D}"/>
              </a:ext>
            </a:extLst>
          </p:cNvPr>
          <p:cNvPicPr>
            <a:picLocks noChangeAspect="1"/>
          </p:cNvPicPr>
          <p:nvPr/>
        </p:nvPicPr>
        <p:blipFill>
          <a:blip r:embed="rId2"/>
          <a:stretch>
            <a:fillRect/>
          </a:stretch>
        </p:blipFill>
        <p:spPr>
          <a:xfrm>
            <a:off x="911061" y="951789"/>
            <a:ext cx="4341659" cy="2000864"/>
          </a:xfrm>
          <a:prstGeom prst="rect">
            <a:avLst/>
          </a:prstGeom>
        </p:spPr>
      </p:pic>
      <p:pic>
        <p:nvPicPr>
          <p:cNvPr id="7" name="图片 6">
            <a:extLst>
              <a:ext uri="{FF2B5EF4-FFF2-40B4-BE49-F238E27FC236}">
                <a16:creationId xmlns:a16="http://schemas.microsoft.com/office/drawing/2014/main" id="{F337C44A-6B0D-485C-B3F4-6CBA38AEC0A0}"/>
              </a:ext>
            </a:extLst>
          </p:cNvPr>
          <p:cNvPicPr>
            <a:picLocks noChangeAspect="1"/>
          </p:cNvPicPr>
          <p:nvPr/>
        </p:nvPicPr>
        <p:blipFill>
          <a:blip r:embed="rId3"/>
          <a:stretch>
            <a:fillRect/>
          </a:stretch>
        </p:blipFill>
        <p:spPr>
          <a:xfrm>
            <a:off x="5298440" y="951789"/>
            <a:ext cx="6690836" cy="5796881"/>
          </a:xfrm>
          <a:prstGeom prst="rect">
            <a:avLst/>
          </a:prstGeom>
        </p:spPr>
      </p:pic>
      <p:cxnSp>
        <p:nvCxnSpPr>
          <p:cNvPr id="9" name="直接箭头连接符 8">
            <a:extLst>
              <a:ext uri="{FF2B5EF4-FFF2-40B4-BE49-F238E27FC236}">
                <a16:creationId xmlns:a16="http://schemas.microsoft.com/office/drawing/2014/main" id="{33EFF74D-5F67-4453-9B4A-A28B72A30E86}"/>
              </a:ext>
            </a:extLst>
          </p:cNvPr>
          <p:cNvCxnSpPr/>
          <p:nvPr/>
        </p:nvCxnSpPr>
        <p:spPr>
          <a:xfrm flipH="1" flipV="1">
            <a:off x="3398520" y="1630680"/>
            <a:ext cx="5384800" cy="3388360"/>
          </a:xfrm>
          <a:prstGeom prst="straightConnector1">
            <a:avLst/>
          </a:prstGeom>
          <a:ln w="127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0710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18D89-C866-4010-8F8F-A7EC299FAAD6}"/>
              </a:ext>
            </a:extLst>
          </p:cNvPr>
          <p:cNvSpPr>
            <a:spLocks noGrp="1"/>
          </p:cNvSpPr>
          <p:nvPr>
            <p:ph type="title"/>
          </p:nvPr>
        </p:nvSpPr>
        <p:spPr/>
        <p:txBody>
          <a:bodyPr>
            <a:normAutofit/>
          </a:bodyPr>
          <a:lstStyle/>
          <a:p>
            <a:r>
              <a:rPr lang="en-US" altLang="zh-CN" dirty="0"/>
              <a:t>6.7. </a:t>
            </a:r>
            <a:r>
              <a:rPr lang="zh-CN" altLang="en-US" dirty="0"/>
              <a:t>通过定制的许可授权处理器，实现授权判断</a:t>
            </a:r>
          </a:p>
        </p:txBody>
      </p:sp>
      <p:pic>
        <p:nvPicPr>
          <p:cNvPr id="5" name="图片 4">
            <a:extLst>
              <a:ext uri="{FF2B5EF4-FFF2-40B4-BE49-F238E27FC236}">
                <a16:creationId xmlns:a16="http://schemas.microsoft.com/office/drawing/2014/main" id="{8FC2484D-0090-4F98-89F9-9A37D7E2F808}"/>
              </a:ext>
            </a:extLst>
          </p:cNvPr>
          <p:cNvPicPr>
            <a:picLocks noChangeAspect="1"/>
          </p:cNvPicPr>
          <p:nvPr/>
        </p:nvPicPr>
        <p:blipFill>
          <a:blip r:embed="rId2"/>
          <a:stretch>
            <a:fillRect/>
          </a:stretch>
        </p:blipFill>
        <p:spPr>
          <a:xfrm>
            <a:off x="995680" y="1028183"/>
            <a:ext cx="8529320" cy="5621995"/>
          </a:xfrm>
          <a:prstGeom prst="rect">
            <a:avLst/>
          </a:prstGeom>
        </p:spPr>
      </p:pic>
      <p:sp>
        <p:nvSpPr>
          <p:cNvPr id="6" name="矩形: 圆角 5">
            <a:extLst>
              <a:ext uri="{FF2B5EF4-FFF2-40B4-BE49-F238E27FC236}">
                <a16:creationId xmlns:a16="http://schemas.microsoft.com/office/drawing/2014/main" id="{BB62E507-F710-4589-8BB9-F297B69CCDC0}"/>
              </a:ext>
            </a:extLst>
          </p:cNvPr>
          <p:cNvSpPr/>
          <p:nvPr/>
        </p:nvSpPr>
        <p:spPr>
          <a:xfrm>
            <a:off x="2095782" y="3546404"/>
            <a:ext cx="6890738" cy="2940756"/>
          </a:xfrm>
          <a:prstGeom prst="roundRect">
            <a:avLst>
              <a:gd name="adj" fmla="val 316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05634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99FACD-36F6-4D4C-B265-67F87C4CADB7}"/>
              </a:ext>
            </a:extLst>
          </p:cNvPr>
          <p:cNvSpPr>
            <a:spLocks noGrp="1"/>
          </p:cNvSpPr>
          <p:nvPr>
            <p:ph type="title"/>
          </p:nvPr>
        </p:nvSpPr>
        <p:spPr/>
        <p:txBody>
          <a:bodyPr/>
          <a:lstStyle/>
          <a:p>
            <a:r>
              <a:rPr lang="en-US" altLang="zh-CN" dirty="0"/>
              <a:t>6.7. </a:t>
            </a:r>
            <a:r>
              <a:rPr lang="zh-CN" altLang="en-US" dirty="0"/>
              <a:t>配置授权管理</a:t>
            </a:r>
          </a:p>
        </p:txBody>
      </p:sp>
      <p:pic>
        <p:nvPicPr>
          <p:cNvPr id="5" name="图片 4">
            <a:extLst>
              <a:ext uri="{FF2B5EF4-FFF2-40B4-BE49-F238E27FC236}">
                <a16:creationId xmlns:a16="http://schemas.microsoft.com/office/drawing/2014/main" id="{CA280AA1-5890-46D6-815F-B84D0CEDC4D9}"/>
              </a:ext>
            </a:extLst>
          </p:cNvPr>
          <p:cNvPicPr>
            <a:picLocks noChangeAspect="1"/>
          </p:cNvPicPr>
          <p:nvPr/>
        </p:nvPicPr>
        <p:blipFill>
          <a:blip r:embed="rId2"/>
          <a:stretch>
            <a:fillRect/>
          </a:stretch>
        </p:blipFill>
        <p:spPr>
          <a:xfrm>
            <a:off x="975360" y="952502"/>
            <a:ext cx="7264399" cy="5759968"/>
          </a:xfrm>
          <a:prstGeom prst="rect">
            <a:avLst/>
          </a:prstGeom>
        </p:spPr>
      </p:pic>
    </p:spTree>
    <p:extLst>
      <p:ext uri="{BB962C8B-B14F-4D97-AF65-F5344CB8AC3E}">
        <p14:creationId xmlns:p14="http://schemas.microsoft.com/office/powerpoint/2010/main" val="2707634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DF14A-E595-49A8-8B9F-D7F50D31DC3F}"/>
              </a:ext>
            </a:extLst>
          </p:cNvPr>
          <p:cNvSpPr>
            <a:spLocks noGrp="1"/>
          </p:cNvSpPr>
          <p:nvPr>
            <p:ph type="title"/>
          </p:nvPr>
        </p:nvSpPr>
        <p:spPr/>
        <p:txBody>
          <a:bodyPr/>
          <a:lstStyle/>
          <a:p>
            <a:r>
              <a:rPr lang="zh-CN" altLang="en-US" dirty="0"/>
              <a:t>课程练习</a:t>
            </a:r>
          </a:p>
        </p:txBody>
      </p:sp>
      <p:pic>
        <p:nvPicPr>
          <p:cNvPr id="6" name="图片 5">
            <a:extLst>
              <a:ext uri="{FF2B5EF4-FFF2-40B4-BE49-F238E27FC236}">
                <a16:creationId xmlns:a16="http://schemas.microsoft.com/office/drawing/2014/main" id="{727DAEC1-F736-4904-8CCA-DFCC6195F8E7}"/>
              </a:ext>
            </a:extLst>
          </p:cNvPr>
          <p:cNvPicPr>
            <a:picLocks noChangeAspect="1"/>
          </p:cNvPicPr>
          <p:nvPr/>
        </p:nvPicPr>
        <p:blipFill>
          <a:blip r:embed="rId2"/>
          <a:stretch>
            <a:fillRect/>
          </a:stretch>
        </p:blipFill>
        <p:spPr>
          <a:xfrm>
            <a:off x="337034" y="1369305"/>
            <a:ext cx="2670325" cy="3048923"/>
          </a:xfrm>
          <a:prstGeom prst="rect">
            <a:avLst/>
          </a:prstGeom>
        </p:spPr>
      </p:pic>
      <p:sp>
        <p:nvSpPr>
          <p:cNvPr id="4" name="文本框 3">
            <a:extLst>
              <a:ext uri="{FF2B5EF4-FFF2-40B4-BE49-F238E27FC236}">
                <a16:creationId xmlns:a16="http://schemas.microsoft.com/office/drawing/2014/main" id="{EB848FC6-01B7-4C0C-863B-DD4E755D6EE8}"/>
              </a:ext>
            </a:extLst>
          </p:cNvPr>
          <p:cNvSpPr txBox="1"/>
          <p:nvPr/>
        </p:nvSpPr>
        <p:spPr>
          <a:xfrm>
            <a:off x="3717890" y="1319800"/>
            <a:ext cx="7415684" cy="166968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Segoe UI"/>
                <a:ea typeface="+mn-ea"/>
                <a:cs typeface="+mn-cs"/>
              </a:rPr>
              <a:t>根据课程引导资料</a:t>
            </a:r>
            <a:r>
              <a:rPr lang="zh-CN" altLang="en-US" sz="1400" dirty="0">
                <a:solidFill>
                  <a:prstClr val="black"/>
                </a:solidFill>
                <a:latin typeface="Segoe UI"/>
              </a:rPr>
              <a:t>：</a:t>
            </a:r>
            <a:endParaRPr lang="en-US" altLang="zh-CN" sz="1400" dirty="0">
              <a:solidFill>
                <a:prstClr val="black"/>
              </a:solidFill>
              <a:latin typeface="Segoe UI"/>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1400" b="0" i="0" u="none" strike="noStrike" kern="1200" cap="none" spc="0" normalizeH="0" baseline="0" noProof="0" dirty="0">
                <a:ln>
                  <a:noFill/>
                </a:ln>
                <a:solidFill>
                  <a:prstClr val="black"/>
                </a:solidFill>
                <a:effectLst/>
                <a:uLnTx/>
                <a:uFillTx/>
                <a:latin typeface="Segoe UI"/>
                <a:ea typeface="+mn-ea"/>
                <a:cs typeface="+mn-cs"/>
              </a:rPr>
              <a:t>编写实现用户登录的前后端代码文件，调试运行；</a:t>
            </a:r>
            <a:endParaRPr kumimoji="0" lang="en-US" altLang="zh-CN" sz="1400" b="0" i="0" u="none" strike="noStrike" kern="1200" cap="none" spc="0" normalizeH="0" baseline="0" noProof="0" dirty="0">
              <a:ln>
                <a:noFill/>
              </a:ln>
              <a:solidFill>
                <a:prstClr val="black"/>
              </a:solidFill>
              <a:effectLst/>
              <a:uLnTx/>
              <a:uFillTx/>
              <a:latin typeface="Segoe UI"/>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1400" b="0" i="0" u="none" strike="noStrike" kern="1200" cap="none" spc="0" normalizeH="0" baseline="0" noProof="0" dirty="0">
                <a:ln>
                  <a:noFill/>
                </a:ln>
                <a:solidFill>
                  <a:prstClr val="black"/>
                </a:solidFill>
                <a:effectLst/>
                <a:uLnTx/>
                <a:uFillTx/>
                <a:latin typeface="Segoe UI"/>
                <a:ea typeface="+mn-ea"/>
                <a:cs typeface="+mn-cs"/>
              </a:rPr>
              <a:t>编写接受用户注册相关的代码文件，调试运行；</a:t>
            </a:r>
            <a:endParaRPr kumimoji="0" lang="en-US" altLang="zh-CN" sz="1400" b="0" i="0" u="none" strike="noStrike" kern="1200" cap="none" spc="0" normalizeH="0" baseline="0" noProof="0" dirty="0">
              <a:ln>
                <a:noFill/>
              </a:ln>
              <a:solidFill>
                <a:prstClr val="black"/>
              </a:solidFill>
              <a:effectLst/>
              <a:uLnTx/>
              <a:uFillTx/>
              <a:latin typeface="Segoe UI"/>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1400" b="0" i="0" u="none" strike="noStrike" kern="1200" cap="none" spc="0" normalizeH="0" baseline="0" noProof="0" dirty="0">
                <a:ln>
                  <a:noFill/>
                </a:ln>
                <a:solidFill>
                  <a:prstClr val="black"/>
                </a:solidFill>
                <a:effectLst/>
                <a:uLnTx/>
                <a:uFillTx/>
                <a:latin typeface="Segoe UI"/>
                <a:ea typeface="+mn-ea"/>
                <a:cs typeface="+mn-cs"/>
              </a:rPr>
              <a:t>编制自选课题的授权模型；</a:t>
            </a:r>
            <a:endParaRPr kumimoji="0" lang="en-US" altLang="zh-CN" sz="1400" b="0" i="0" u="none" strike="noStrike" kern="1200" cap="none" spc="0" normalizeH="0" baseline="0" noProof="0" dirty="0">
              <a:ln>
                <a:noFill/>
              </a:ln>
              <a:solidFill>
                <a:prstClr val="black"/>
              </a:solidFill>
              <a:effectLst/>
              <a:uLnTx/>
              <a:uFillTx/>
              <a:latin typeface="Segoe UI"/>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400" dirty="0">
                <a:solidFill>
                  <a:prstClr val="black"/>
                </a:solidFill>
                <a:latin typeface="Segoe UI"/>
              </a:rPr>
              <a:t>调试验证授权策略的具体实现</a:t>
            </a:r>
            <a:r>
              <a:rPr kumimoji="0" lang="zh-CN" altLang="en-US" sz="1400" b="0" i="0" u="none" strike="noStrike" kern="1200" cap="none" spc="0" normalizeH="0" baseline="0" noProof="0" dirty="0">
                <a:ln>
                  <a:noFill/>
                </a:ln>
                <a:solidFill>
                  <a:prstClr val="black"/>
                </a:solidFill>
                <a:effectLst/>
                <a:uLnTx/>
                <a:uFillTx/>
                <a:latin typeface="Segoe UI"/>
                <a:ea typeface="+mn-ea"/>
                <a:cs typeface="+mn-cs"/>
              </a:rPr>
              <a:t>。</a:t>
            </a:r>
          </a:p>
        </p:txBody>
      </p:sp>
    </p:spTree>
    <p:extLst>
      <p:ext uri="{BB962C8B-B14F-4D97-AF65-F5344CB8AC3E}">
        <p14:creationId xmlns:p14="http://schemas.microsoft.com/office/powerpoint/2010/main" val="13982906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rtlCol="0">
            <a:normAutofit/>
          </a:bodyPr>
          <a:lstStyle/>
          <a:p>
            <a:pPr rtl="0"/>
            <a:r>
              <a:rPr lang="zh-CN" altLang="en-US" dirty="0">
                <a:cs typeface="Segoe UI Light" panose="020B0502040204020203" pitchFamily="34" charset="0"/>
              </a:rPr>
              <a:t>尚有关于课程学习的问题？</a:t>
            </a:r>
          </a:p>
        </p:txBody>
      </p:sp>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574D74-69B8-406D-B596-74ECF898B6E4}"/>
              </a:ext>
            </a:extLst>
          </p:cNvPr>
          <p:cNvSpPr>
            <a:spLocks noGrp="1"/>
          </p:cNvSpPr>
          <p:nvPr>
            <p:ph type="title"/>
          </p:nvPr>
        </p:nvSpPr>
        <p:spPr/>
        <p:txBody>
          <a:bodyPr/>
          <a:lstStyle/>
          <a:p>
            <a:r>
              <a:rPr lang="en-US" altLang="zh-CN" dirty="0"/>
              <a:t>1. </a:t>
            </a:r>
            <a:r>
              <a:rPr lang="zh-CN" altLang="en-US" dirty="0"/>
              <a:t>路由</a:t>
            </a:r>
          </a:p>
        </p:txBody>
      </p:sp>
      <p:sp>
        <p:nvSpPr>
          <p:cNvPr id="3" name="内容占位符 2">
            <a:extLst>
              <a:ext uri="{FF2B5EF4-FFF2-40B4-BE49-F238E27FC236}">
                <a16:creationId xmlns:a16="http://schemas.microsoft.com/office/drawing/2014/main" id="{E0B849AE-A2CD-449A-BF6F-63C2F8C0AFBF}"/>
              </a:ext>
            </a:extLst>
          </p:cNvPr>
          <p:cNvSpPr>
            <a:spLocks noGrp="1"/>
          </p:cNvSpPr>
          <p:nvPr>
            <p:ph sz="quarter" idx="10"/>
          </p:nvPr>
        </p:nvSpPr>
        <p:spPr>
          <a:xfrm>
            <a:off x="3694288" y="1078892"/>
            <a:ext cx="4803423" cy="2037643"/>
          </a:xfrm>
        </p:spPr>
        <p:txBody>
          <a:bodyPr>
            <a:normAutofit/>
          </a:bodyPr>
          <a:lstStyle/>
          <a:p>
            <a:r>
              <a:rPr lang="zh-CN" altLang="en-US" sz="1400" dirty="0"/>
              <a:t>路由负责匹配传入的 </a:t>
            </a:r>
            <a:r>
              <a:rPr lang="en-US" altLang="zh-CN" sz="1400" dirty="0"/>
              <a:t>HTTP </a:t>
            </a:r>
            <a:r>
              <a:rPr lang="zh-CN" altLang="en-US" sz="1400" dirty="0"/>
              <a:t>请求，然后将这些请求发送到应用的可执行终结点。 终结点是应用的可执行请求处理代码单元。 终结点在应用中进行定义，并在应用启动时进行配置。 终结点匹配过程可以从请求的 </a:t>
            </a:r>
            <a:r>
              <a:rPr lang="en-US" altLang="zh-CN" sz="1400" dirty="0"/>
              <a:t>URL </a:t>
            </a:r>
            <a:r>
              <a:rPr lang="zh-CN" altLang="en-US" sz="1400" dirty="0"/>
              <a:t>中提取值，并为请求处理提供这些值。 通过使用应用中的终结点信息，路由还能生成映射到终结点的 </a:t>
            </a:r>
            <a:r>
              <a:rPr lang="en-US" altLang="zh-CN" sz="1400" dirty="0"/>
              <a:t>URL</a:t>
            </a:r>
            <a:r>
              <a:rPr lang="zh-CN" altLang="en-US" sz="1400" dirty="0"/>
              <a:t>。</a:t>
            </a:r>
          </a:p>
        </p:txBody>
      </p:sp>
      <p:pic>
        <p:nvPicPr>
          <p:cNvPr id="5" name="图片 4">
            <a:extLst>
              <a:ext uri="{FF2B5EF4-FFF2-40B4-BE49-F238E27FC236}">
                <a16:creationId xmlns:a16="http://schemas.microsoft.com/office/drawing/2014/main" id="{DF269EE6-B739-447E-8440-6B9DC7F52A30}"/>
              </a:ext>
            </a:extLst>
          </p:cNvPr>
          <p:cNvPicPr>
            <a:picLocks noChangeAspect="1"/>
          </p:cNvPicPr>
          <p:nvPr/>
        </p:nvPicPr>
        <p:blipFill>
          <a:blip r:embed="rId3"/>
          <a:stretch>
            <a:fillRect/>
          </a:stretch>
        </p:blipFill>
        <p:spPr>
          <a:xfrm>
            <a:off x="784772" y="1078892"/>
            <a:ext cx="2476495" cy="5475112"/>
          </a:xfrm>
          <a:prstGeom prst="rect">
            <a:avLst/>
          </a:prstGeom>
        </p:spPr>
      </p:pic>
      <p:pic>
        <p:nvPicPr>
          <p:cNvPr id="9" name="图片 8">
            <a:extLst>
              <a:ext uri="{FF2B5EF4-FFF2-40B4-BE49-F238E27FC236}">
                <a16:creationId xmlns:a16="http://schemas.microsoft.com/office/drawing/2014/main" id="{1B42A074-04CB-4ED5-817D-B680AC93C427}"/>
              </a:ext>
            </a:extLst>
          </p:cNvPr>
          <p:cNvPicPr>
            <a:picLocks noChangeAspect="1"/>
          </p:cNvPicPr>
          <p:nvPr/>
        </p:nvPicPr>
        <p:blipFill>
          <a:blip r:embed="rId4"/>
          <a:stretch>
            <a:fillRect/>
          </a:stretch>
        </p:blipFill>
        <p:spPr>
          <a:xfrm>
            <a:off x="8760178" y="1078892"/>
            <a:ext cx="3051540" cy="5647626"/>
          </a:xfrm>
          <a:prstGeom prst="rect">
            <a:avLst/>
          </a:prstGeom>
        </p:spPr>
      </p:pic>
      <p:pic>
        <p:nvPicPr>
          <p:cNvPr id="11" name="图片 10">
            <a:extLst>
              <a:ext uri="{FF2B5EF4-FFF2-40B4-BE49-F238E27FC236}">
                <a16:creationId xmlns:a16="http://schemas.microsoft.com/office/drawing/2014/main" id="{E7EFAD4D-F176-48B2-B7F4-10D5F898039B}"/>
              </a:ext>
            </a:extLst>
          </p:cNvPr>
          <p:cNvPicPr>
            <a:picLocks noChangeAspect="1"/>
          </p:cNvPicPr>
          <p:nvPr/>
        </p:nvPicPr>
        <p:blipFill rotWithShape="1">
          <a:blip r:embed="rId5"/>
          <a:srcRect r="16582"/>
          <a:stretch/>
        </p:blipFill>
        <p:spPr>
          <a:xfrm>
            <a:off x="3797896" y="3206846"/>
            <a:ext cx="4698592" cy="1895732"/>
          </a:xfrm>
          <a:prstGeom prst="rect">
            <a:avLst/>
          </a:prstGeom>
        </p:spPr>
      </p:pic>
      <p:cxnSp>
        <p:nvCxnSpPr>
          <p:cNvPr id="20" name="直接连接符 19">
            <a:extLst>
              <a:ext uri="{FF2B5EF4-FFF2-40B4-BE49-F238E27FC236}">
                <a16:creationId xmlns:a16="http://schemas.microsoft.com/office/drawing/2014/main" id="{15BAD246-FA8B-42AB-A3D0-7D3CB74A0139}"/>
              </a:ext>
            </a:extLst>
          </p:cNvPr>
          <p:cNvCxnSpPr/>
          <p:nvPr/>
        </p:nvCxnSpPr>
        <p:spPr>
          <a:xfrm>
            <a:off x="1235611" y="6191956"/>
            <a:ext cx="122536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A6CB4CA-1E42-44B7-AE13-B0729CA35C31}"/>
              </a:ext>
            </a:extLst>
          </p:cNvPr>
          <p:cNvCxnSpPr>
            <a:cxnSpLocks/>
          </p:cNvCxnSpPr>
          <p:nvPr/>
        </p:nvCxnSpPr>
        <p:spPr>
          <a:xfrm>
            <a:off x="3916722" y="3406421"/>
            <a:ext cx="1998656" cy="564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9F4CB94-5F11-4341-A4BF-D647A3711775}"/>
              </a:ext>
            </a:extLst>
          </p:cNvPr>
          <p:cNvCxnSpPr>
            <a:cxnSpLocks/>
          </p:cNvCxnSpPr>
          <p:nvPr/>
        </p:nvCxnSpPr>
        <p:spPr>
          <a:xfrm>
            <a:off x="8979902" y="1320800"/>
            <a:ext cx="131556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39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F7F5E-6F71-4391-9A41-78FF7841EBF4}"/>
              </a:ext>
            </a:extLst>
          </p:cNvPr>
          <p:cNvSpPr>
            <a:spLocks noGrp="1"/>
          </p:cNvSpPr>
          <p:nvPr>
            <p:ph type="title"/>
          </p:nvPr>
        </p:nvSpPr>
        <p:spPr/>
        <p:txBody>
          <a:bodyPr/>
          <a:lstStyle/>
          <a:p>
            <a:r>
              <a:rPr lang="en-US" altLang="zh-CN" dirty="0"/>
              <a:t>2.  Web API </a:t>
            </a:r>
            <a:r>
              <a:rPr lang="zh-CN" altLang="en-US" dirty="0"/>
              <a:t>的 </a:t>
            </a:r>
            <a:r>
              <a:rPr lang="en-US" altLang="zh-CN" dirty="0"/>
              <a:t>Http </a:t>
            </a:r>
            <a:r>
              <a:rPr lang="zh-CN" altLang="en-US" dirty="0"/>
              <a:t>特性</a:t>
            </a:r>
          </a:p>
        </p:txBody>
      </p:sp>
      <p:graphicFrame>
        <p:nvGraphicFramePr>
          <p:cNvPr id="4" name="表格 4">
            <a:extLst>
              <a:ext uri="{FF2B5EF4-FFF2-40B4-BE49-F238E27FC236}">
                <a16:creationId xmlns:a16="http://schemas.microsoft.com/office/drawing/2014/main" id="{35EEA631-4F04-45C1-8921-F939D44A8C63}"/>
              </a:ext>
            </a:extLst>
          </p:cNvPr>
          <p:cNvGraphicFramePr>
            <a:graphicFrameLocks noGrp="1"/>
          </p:cNvGraphicFramePr>
          <p:nvPr>
            <p:extLst>
              <p:ext uri="{D42A27DB-BD31-4B8C-83A1-F6EECF244321}">
                <p14:modId xmlns:p14="http://schemas.microsoft.com/office/powerpoint/2010/main" val="2827620005"/>
              </p:ext>
            </p:extLst>
          </p:nvPr>
        </p:nvGraphicFramePr>
        <p:xfrm>
          <a:off x="728132" y="1244600"/>
          <a:ext cx="10786534" cy="3483187"/>
        </p:xfrm>
        <a:graphic>
          <a:graphicData uri="http://schemas.openxmlformats.org/drawingml/2006/table">
            <a:tbl>
              <a:tblPr firstRow="1" bandRow="1">
                <a:tableStyleId>{3B4B98B0-60AC-42C2-AFA5-B58CD77FA1E5}</a:tableStyleId>
              </a:tblPr>
              <a:tblGrid>
                <a:gridCol w="2479405">
                  <a:extLst>
                    <a:ext uri="{9D8B030D-6E8A-4147-A177-3AD203B41FA5}">
                      <a16:colId xmlns:a16="http://schemas.microsoft.com/office/drawing/2014/main" val="1689959080"/>
                    </a:ext>
                  </a:extLst>
                </a:gridCol>
                <a:gridCol w="8307129">
                  <a:extLst>
                    <a:ext uri="{9D8B030D-6E8A-4147-A177-3AD203B41FA5}">
                      <a16:colId xmlns:a16="http://schemas.microsoft.com/office/drawing/2014/main" val="1840234923"/>
                    </a:ext>
                  </a:extLst>
                </a:gridCol>
              </a:tblGrid>
              <a:tr h="516467">
                <a:tc>
                  <a:txBody>
                    <a:bodyPr/>
                    <a:lstStyle/>
                    <a:p>
                      <a:r>
                        <a:rPr lang="zh-CN" altLang="en-US" sz="1800" dirty="0"/>
                        <a:t>特性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t>说明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0158558"/>
                  </a:ext>
                </a:extLst>
              </a:tr>
              <a:tr h="370840">
                <a:tc>
                  <a:txBody>
                    <a:bodyPr/>
                    <a:lstStyle/>
                    <a:p>
                      <a:r>
                        <a:rPr lang="en-US" altLang="zh-CN" dirty="0"/>
                        <a:t>Get</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从指定的资源请求数据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250955"/>
                  </a:ext>
                </a:extLst>
              </a:tr>
              <a:tr h="370840">
                <a:tc>
                  <a:txBody>
                    <a:bodyPr/>
                    <a:lstStyle/>
                    <a:p>
                      <a:r>
                        <a:rPr lang="en-US" altLang="zh-CN" dirty="0"/>
                        <a:t>Post</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向指定的资源提交要被处理的数据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0766907"/>
                  </a:ext>
                </a:extLst>
              </a:tr>
              <a:tr h="370840">
                <a:tc>
                  <a:txBody>
                    <a:bodyPr/>
                    <a:lstStyle/>
                    <a:p>
                      <a:r>
                        <a:rPr lang="en-US" altLang="zh-CN" dirty="0"/>
                        <a:t>Head</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与 </a:t>
                      </a:r>
                      <a:r>
                        <a:rPr lang="en-US" altLang="zh-CN" dirty="0"/>
                        <a:t>GET </a:t>
                      </a:r>
                      <a:r>
                        <a:rPr lang="zh-CN" altLang="en-US" dirty="0"/>
                        <a:t>相同，但只返回 </a:t>
                      </a:r>
                      <a:r>
                        <a:rPr lang="en-US" altLang="zh-CN" dirty="0"/>
                        <a:t>HTTP </a:t>
                      </a:r>
                      <a:r>
                        <a:rPr lang="zh-CN" altLang="en-US" dirty="0"/>
                        <a:t>报头，不返回文档主体。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5937593"/>
                  </a:ext>
                </a:extLst>
              </a:tr>
              <a:tr h="370840">
                <a:tc>
                  <a:txBody>
                    <a:bodyPr/>
                    <a:lstStyle/>
                    <a:p>
                      <a:r>
                        <a:rPr lang="en-US" altLang="zh-CN" dirty="0"/>
                        <a:t>Put</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使用请求中的负载创建或者替换目标资源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203515"/>
                  </a:ext>
                </a:extLst>
              </a:tr>
              <a:tr h="370840">
                <a:tc>
                  <a:txBody>
                    <a:bodyPr/>
                    <a:lstStyle/>
                    <a:p>
                      <a:r>
                        <a:rPr lang="en-US" altLang="zh-CN" dirty="0"/>
                        <a:t>Delete</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删除指定资源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355082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dirty="0"/>
                        <a:t>Options</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返回服务器支持的 </a:t>
                      </a:r>
                      <a:r>
                        <a:rPr lang="en-US" altLang="zh-CN" dirty="0"/>
                        <a:t>HTTP </a:t>
                      </a:r>
                      <a:r>
                        <a:rPr lang="zh-CN" altLang="en-US" dirty="0"/>
                        <a:t>方法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42340"/>
                  </a:ext>
                </a:extLst>
              </a:tr>
              <a:tr h="370840">
                <a:tc>
                  <a:txBody>
                    <a:bodyPr/>
                    <a:lstStyle/>
                    <a:p>
                      <a:r>
                        <a:rPr lang="en-US" altLang="zh-CN" dirty="0"/>
                        <a:t>Patch</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用于资源的部分内容的更新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6693948"/>
                  </a:ext>
                </a:extLst>
              </a:tr>
              <a:tr h="370840">
                <a:tc>
                  <a:txBody>
                    <a:bodyPr/>
                    <a:lstStyle/>
                    <a:p>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4708419"/>
                  </a:ext>
                </a:extLst>
              </a:tr>
            </a:tbl>
          </a:graphicData>
        </a:graphic>
      </p:graphicFrame>
      <p:sp>
        <p:nvSpPr>
          <p:cNvPr id="6" name="文本框 5">
            <a:extLst>
              <a:ext uri="{FF2B5EF4-FFF2-40B4-BE49-F238E27FC236}">
                <a16:creationId xmlns:a16="http://schemas.microsoft.com/office/drawing/2014/main" id="{CED178C3-5FBF-4FC6-87FF-E0F8863B1A0B}"/>
              </a:ext>
            </a:extLst>
          </p:cNvPr>
          <p:cNvSpPr txBox="1"/>
          <p:nvPr/>
        </p:nvSpPr>
        <p:spPr>
          <a:xfrm>
            <a:off x="728132" y="4932023"/>
            <a:ext cx="10498667" cy="369332"/>
          </a:xfrm>
          <a:prstGeom prst="rect">
            <a:avLst/>
          </a:prstGeom>
          <a:noFill/>
        </p:spPr>
        <p:txBody>
          <a:bodyPr wrap="square">
            <a:spAutoFit/>
          </a:bodyPr>
          <a:lstStyle/>
          <a:p>
            <a:r>
              <a:rPr lang="zh-CN" altLang="en-US" dirty="0"/>
              <a:t>这是一个比较完整的学习 </a:t>
            </a:r>
            <a:r>
              <a:rPr lang="en-US" altLang="zh-CN" dirty="0"/>
              <a:t>http </a:t>
            </a:r>
            <a:r>
              <a:rPr lang="zh-CN" altLang="en-US" dirty="0"/>
              <a:t>协议的站点   </a:t>
            </a:r>
            <a:r>
              <a:rPr lang="en-US" altLang="zh-CN" dirty="0"/>
              <a:t>https://developer.mozilla.org/zh-CN/docs/Web/HTTP</a:t>
            </a:r>
            <a:endParaRPr lang="zh-CN" altLang="en-US" dirty="0"/>
          </a:p>
        </p:txBody>
      </p:sp>
    </p:spTree>
    <p:extLst>
      <p:ext uri="{BB962C8B-B14F-4D97-AF65-F5344CB8AC3E}">
        <p14:creationId xmlns:p14="http://schemas.microsoft.com/office/powerpoint/2010/main" val="2984635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61E149-B6B5-4292-B8A8-042065CBE789}"/>
              </a:ext>
            </a:extLst>
          </p:cNvPr>
          <p:cNvSpPr>
            <a:spLocks noGrp="1"/>
          </p:cNvSpPr>
          <p:nvPr>
            <p:ph type="title"/>
          </p:nvPr>
        </p:nvSpPr>
        <p:spPr/>
        <p:txBody>
          <a:bodyPr/>
          <a:lstStyle/>
          <a:p>
            <a:r>
              <a:rPr lang="en-US" altLang="zh-CN" dirty="0"/>
              <a:t>3. </a:t>
            </a:r>
            <a:r>
              <a:rPr lang="en-US" altLang="zh-CN" dirty="0" err="1"/>
              <a:t>.Net</a:t>
            </a:r>
            <a:r>
              <a:rPr lang="en-US" altLang="zh-CN" dirty="0"/>
              <a:t> Core </a:t>
            </a:r>
            <a:r>
              <a:rPr lang="zh-CN" altLang="en-US" dirty="0"/>
              <a:t>日志</a:t>
            </a:r>
          </a:p>
        </p:txBody>
      </p:sp>
      <p:pic>
        <p:nvPicPr>
          <p:cNvPr id="5" name="图片 4">
            <a:extLst>
              <a:ext uri="{FF2B5EF4-FFF2-40B4-BE49-F238E27FC236}">
                <a16:creationId xmlns:a16="http://schemas.microsoft.com/office/drawing/2014/main" id="{87598AF0-12C5-4184-88EF-26F29A4908E1}"/>
              </a:ext>
            </a:extLst>
          </p:cNvPr>
          <p:cNvPicPr>
            <a:picLocks noChangeAspect="1"/>
          </p:cNvPicPr>
          <p:nvPr/>
        </p:nvPicPr>
        <p:blipFill>
          <a:blip r:embed="rId2"/>
          <a:stretch>
            <a:fillRect/>
          </a:stretch>
        </p:blipFill>
        <p:spPr>
          <a:xfrm>
            <a:off x="795391" y="1057793"/>
            <a:ext cx="4494515" cy="5399451"/>
          </a:xfrm>
          <a:prstGeom prst="rect">
            <a:avLst/>
          </a:prstGeom>
        </p:spPr>
      </p:pic>
      <p:pic>
        <p:nvPicPr>
          <p:cNvPr id="7" name="图片 6">
            <a:extLst>
              <a:ext uri="{FF2B5EF4-FFF2-40B4-BE49-F238E27FC236}">
                <a16:creationId xmlns:a16="http://schemas.microsoft.com/office/drawing/2014/main" id="{F56985B8-BB01-4FD0-B885-5B138CE1452D}"/>
              </a:ext>
            </a:extLst>
          </p:cNvPr>
          <p:cNvPicPr>
            <a:picLocks noChangeAspect="1"/>
          </p:cNvPicPr>
          <p:nvPr/>
        </p:nvPicPr>
        <p:blipFill>
          <a:blip r:embed="rId3"/>
          <a:stretch>
            <a:fillRect/>
          </a:stretch>
        </p:blipFill>
        <p:spPr>
          <a:xfrm>
            <a:off x="5398349" y="1066824"/>
            <a:ext cx="6607227" cy="4177365"/>
          </a:xfrm>
          <a:prstGeom prst="rect">
            <a:avLst/>
          </a:prstGeom>
        </p:spPr>
      </p:pic>
      <p:sp>
        <p:nvSpPr>
          <p:cNvPr id="8" name="矩形: 圆角 7">
            <a:extLst>
              <a:ext uri="{FF2B5EF4-FFF2-40B4-BE49-F238E27FC236}">
                <a16:creationId xmlns:a16="http://schemas.microsoft.com/office/drawing/2014/main" id="{73B5D05D-412A-49A9-90A5-51468620604E}"/>
              </a:ext>
            </a:extLst>
          </p:cNvPr>
          <p:cNvSpPr/>
          <p:nvPr/>
        </p:nvSpPr>
        <p:spPr>
          <a:xfrm>
            <a:off x="1157111" y="1315156"/>
            <a:ext cx="2957689" cy="6829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ED6CA80A-A105-49DD-B0D9-51B31F8AEBAC}"/>
              </a:ext>
            </a:extLst>
          </p:cNvPr>
          <p:cNvCxnSpPr>
            <a:cxnSpLocks/>
          </p:cNvCxnSpPr>
          <p:nvPr/>
        </p:nvCxnSpPr>
        <p:spPr>
          <a:xfrm>
            <a:off x="6496233" y="1888065"/>
            <a:ext cx="226394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976C7B1-D873-41D2-BA83-1C974E5CD1DD}"/>
              </a:ext>
            </a:extLst>
          </p:cNvPr>
          <p:cNvCxnSpPr>
            <a:cxnSpLocks/>
          </p:cNvCxnSpPr>
          <p:nvPr/>
        </p:nvCxnSpPr>
        <p:spPr>
          <a:xfrm flipV="1">
            <a:off x="6750233" y="3757518"/>
            <a:ext cx="5041011" cy="1975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8C8A8FB-87D4-4808-9418-D5A6CCB8C2B6}"/>
              </a:ext>
            </a:extLst>
          </p:cNvPr>
          <p:cNvCxnSpPr>
            <a:cxnSpLocks/>
          </p:cNvCxnSpPr>
          <p:nvPr/>
        </p:nvCxnSpPr>
        <p:spPr>
          <a:xfrm>
            <a:off x="6750233" y="4913487"/>
            <a:ext cx="460074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5820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29D35F-4BF4-4BD8-8A7A-04C821DAFBDE}"/>
              </a:ext>
            </a:extLst>
          </p:cNvPr>
          <p:cNvSpPr>
            <a:spLocks noGrp="1"/>
          </p:cNvSpPr>
          <p:nvPr>
            <p:ph type="title"/>
          </p:nvPr>
        </p:nvSpPr>
        <p:spPr>
          <a:xfrm>
            <a:off x="229807" y="116665"/>
            <a:ext cx="10201126" cy="640080"/>
          </a:xfrm>
        </p:spPr>
        <p:txBody>
          <a:bodyPr>
            <a:normAutofit/>
          </a:bodyPr>
          <a:lstStyle/>
          <a:p>
            <a:r>
              <a:rPr lang="en-US" altLang="zh-CN" dirty="0"/>
              <a:t>4. </a:t>
            </a:r>
            <a:r>
              <a:rPr lang="zh-CN" altLang="en-US" dirty="0"/>
              <a:t>安全访问：基于 </a:t>
            </a:r>
            <a:r>
              <a:rPr lang="en-US" altLang="zh-CN" dirty="0" err="1"/>
              <a:t>Asp.Net</a:t>
            </a:r>
            <a:r>
              <a:rPr lang="en-US" altLang="zh-CN" dirty="0"/>
              <a:t> Core Identity </a:t>
            </a:r>
            <a:r>
              <a:rPr lang="zh-CN" altLang="en-US" dirty="0"/>
              <a:t>的用户、认证与访问许可</a:t>
            </a:r>
          </a:p>
        </p:txBody>
      </p:sp>
      <p:pic>
        <p:nvPicPr>
          <p:cNvPr id="5" name="图片 4">
            <a:extLst>
              <a:ext uri="{FF2B5EF4-FFF2-40B4-BE49-F238E27FC236}">
                <a16:creationId xmlns:a16="http://schemas.microsoft.com/office/drawing/2014/main" id="{5E1EE018-BD9E-4DB2-A44D-C6F79FDDE1F5}"/>
              </a:ext>
            </a:extLst>
          </p:cNvPr>
          <p:cNvPicPr>
            <a:picLocks noChangeAspect="1"/>
          </p:cNvPicPr>
          <p:nvPr/>
        </p:nvPicPr>
        <p:blipFill rotWithShape="1">
          <a:blip r:embed="rId2"/>
          <a:srcRect l="11644"/>
          <a:stretch/>
        </p:blipFill>
        <p:spPr>
          <a:xfrm>
            <a:off x="632887" y="1096381"/>
            <a:ext cx="4802713" cy="2891874"/>
          </a:xfrm>
          <a:prstGeom prst="rect">
            <a:avLst/>
          </a:prstGeom>
        </p:spPr>
      </p:pic>
      <p:sp>
        <p:nvSpPr>
          <p:cNvPr id="6" name="矩形: 圆角 5">
            <a:extLst>
              <a:ext uri="{FF2B5EF4-FFF2-40B4-BE49-F238E27FC236}">
                <a16:creationId xmlns:a16="http://schemas.microsoft.com/office/drawing/2014/main" id="{FD9FB7D6-2A7F-48A2-BC56-B49C8EB9F4F2}"/>
              </a:ext>
            </a:extLst>
          </p:cNvPr>
          <p:cNvSpPr/>
          <p:nvPr/>
        </p:nvSpPr>
        <p:spPr>
          <a:xfrm>
            <a:off x="846666" y="1603022"/>
            <a:ext cx="4526845" cy="80715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645D60B-F5FC-45FD-924F-76F37EE92416}"/>
              </a:ext>
            </a:extLst>
          </p:cNvPr>
          <p:cNvSpPr txBox="1"/>
          <p:nvPr/>
        </p:nvSpPr>
        <p:spPr>
          <a:xfrm>
            <a:off x="5875866" y="1096381"/>
            <a:ext cx="6237112" cy="4613379"/>
          </a:xfrm>
          <a:prstGeom prst="rect">
            <a:avLst/>
          </a:prstGeom>
          <a:noFill/>
        </p:spPr>
        <p:txBody>
          <a:bodyPr wrap="square">
            <a:spAutoFit/>
          </a:bodyPr>
          <a:lstStyle/>
          <a:p>
            <a:pPr>
              <a:lnSpc>
                <a:spcPct val="150000"/>
              </a:lnSpc>
            </a:pPr>
            <a:r>
              <a:rPr lang="zh-CN" altLang="en-US" b="1" dirty="0"/>
              <a:t>身份验证 </a:t>
            </a:r>
            <a:r>
              <a:rPr lang="zh-CN" altLang="en-US" dirty="0"/>
              <a:t>是确定用户身份的过程。 </a:t>
            </a:r>
            <a:endParaRPr lang="en-US" altLang="zh-CN" dirty="0"/>
          </a:p>
          <a:p>
            <a:pPr>
              <a:lnSpc>
                <a:spcPct val="150000"/>
              </a:lnSpc>
            </a:pPr>
            <a:r>
              <a:rPr lang="zh-CN" altLang="en-US" b="1" dirty="0"/>
              <a:t>授权 </a:t>
            </a:r>
            <a:r>
              <a:rPr lang="zh-CN" altLang="en-US" dirty="0"/>
              <a:t>是确定用户是否有权访问资源的过程。</a:t>
            </a:r>
            <a:endParaRPr lang="en-US" altLang="zh-CN" dirty="0"/>
          </a:p>
          <a:p>
            <a:pPr>
              <a:lnSpc>
                <a:spcPct val="150000"/>
              </a:lnSpc>
            </a:pPr>
            <a:endParaRPr lang="en-US" altLang="zh-CN" dirty="0"/>
          </a:p>
          <a:p>
            <a:pPr>
              <a:lnSpc>
                <a:spcPct val="150000"/>
              </a:lnSpc>
            </a:pPr>
            <a:r>
              <a:rPr lang="zh-CN" altLang="en-US" dirty="0"/>
              <a:t>在 </a:t>
            </a:r>
            <a:r>
              <a:rPr lang="en-US" altLang="zh-CN" dirty="0"/>
              <a:t>ASP.NET Core</a:t>
            </a:r>
            <a:r>
              <a:rPr lang="zh-CN" altLang="en-US" dirty="0"/>
              <a:t>中，身份验证由 </a:t>
            </a:r>
            <a:r>
              <a:rPr lang="en-US" altLang="zh-CN" dirty="0" err="1"/>
              <a:t>IAuthenticationService</a:t>
            </a:r>
            <a:r>
              <a:rPr lang="en-US" altLang="zh-CN" dirty="0"/>
              <a:t> </a:t>
            </a:r>
            <a:r>
              <a:rPr lang="zh-CN" altLang="en-US" dirty="0"/>
              <a:t>身份验证服务 （身份验证中间件使用）处理。 </a:t>
            </a:r>
            <a:endParaRPr lang="en-US" altLang="zh-CN" dirty="0"/>
          </a:p>
          <a:p>
            <a:pPr>
              <a:lnSpc>
                <a:spcPct val="150000"/>
              </a:lnSpc>
            </a:pPr>
            <a:r>
              <a:rPr lang="zh-CN" altLang="en-US" dirty="0"/>
              <a:t>身份验证服务会使用已注册的身份验证处理程序来完成与身份验证相关的操作。 </a:t>
            </a:r>
            <a:endParaRPr lang="en-US" altLang="zh-CN" dirty="0"/>
          </a:p>
          <a:p>
            <a:pPr>
              <a:lnSpc>
                <a:spcPct val="150000"/>
              </a:lnSpc>
            </a:pPr>
            <a:endParaRPr lang="en-US" altLang="zh-CN" dirty="0"/>
          </a:p>
          <a:p>
            <a:pPr>
              <a:lnSpc>
                <a:spcPct val="150000"/>
              </a:lnSpc>
            </a:pPr>
            <a:r>
              <a:rPr lang="zh-CN" altLang="en-US" dirty="0"/>
              <a:t>与身份验证相关的操作示例包括：</a:t>
            </a:r>
          </a:p>
          <a:p>
            <a:pPr marL="342900" indent="-342900">
              <a:lnSpc>
                <a:spcPct val="150000"/>
              </a:lnSpc>
              <a:buFont typeface="+mj-lt"/>
              <a:buAutoNum type="arabicPeriod"/>
            </a:pPr>
            <a:r>
              <a:rPr lang="zh-CN" altLang="en-US" sz="1600" dirty="0"/>
              <a:t>对用户进行身份验证。</a:t>
            </a:r>
          </a:p>
          <a:p>
            <a:pPr marL="342900" indent="-342900">
              <a:lnSpc>
                <a:spcPct val="150000"/>
              </a:lnSpc>
              <a:buFont typeface="+mj-lt"/>
              <a:buAutoNum type="arabicPeriod"/>
            </a:pPr>
            <a:r>
              <a:rPr lang="zh-CN" altLang="en-US" sz="1600" dirty="0"/>
              <a:t>在未经身份验证的用户试图访问受限资源时作出响应。</a:t>
            </a:r>
          </a:p>
        </p:txBody>
      </p:sp>
    </p:spTree>
    <p:extLst>
      <p:ext uri="{BB962C8B-B14F-4D97-AF65-F5344CB8AC3E}">
        <p14:creationId xmlns:p14="http://schemas.microsoft.com/office/powerpoint/2010/main" val="3418559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A64BBE-260F-4F01-84E6-68DDE0AACBE6}"/>
              </a:ext>
            </a:extLst>
          </p:cNvPr>
          <p:cNvSpPr>
            <a:spLocks noGrp="1"/>
          </p:cNvSpPr>
          <p:nvPr>
            <p:ph type="title"/>
          </p:nvPr>
        </p:nvSpPr>
        <p:spPr/>
        <p:txBody>
          <a:bodyPr/>
          <a:lstStyle/>
          <a:p>
            <a:r>
              <a:rPr lang="en-US" altLang="zh-CN" dirty="0"/>
              <a:t>4.1. </a:t>
            </a:r>
            <a:r>
              <a:rPr lang="zh-CN" altLang="en-US" dirty="0"/>
              <a:t>角色组和用户数据模型</a:t>
            </a:r>
          </a:p>
        </p:txBody>
      </p:sp>
      <p:pic>
        <p:nvPicPr>
          <p:cNvPr id="4" name="图片 3">
            <a:extLst>
              <a:ext uri="{FF2B5EF4-FFF2-40B4-BE49-F238E27FC236}">
                <a16:creationId xmlns:a16="http://schemas.microsoft.com/office/drawing/2014/main" id="{212AFB31-429E-49A9-A764-387533A3233D}"/>
              </a:ext>
            </a:extLst>
          </p:cNvPr>
          <p:cNvPicPr>
            <a:picLocks noChangeAspect="1"/>
          </p:cNvPicPr>
          <p:nvPr/>
        </p:nvPicPr>
        <p:blipFill>
          <a:blip r:embed="rId2"/>
          <a:stretch>
            <a:fillRect/>
          </a:stretch>
        </p:blipFill>
        <p:spPr>
          <a:xfrm>
            <a:off x="539507" y="924234"/>
            <a:ext cx="4557426" cy="5846756"/>
          </a:xfrm>
          <a:prstGeom prst="rect">
            <a:avLst/>
          </a:prstGeom>
        </p:spPr>
      </p:pic>
      <p:pic>
        <p:nvPicPr>
          <p:cNvPr id="7" name="图片 6">
            <a:extLst>
              <a:ext uri="{FF2B5EF4-FFF2-40B4-BE49-F238E27FC236}">
                <a16:creationId xmlns:a16="http://schemas.microsoft.com/office/drawing/2014/main" id="{57450E0A-8B5A-4AB4-A412-9130295BF1BC}"/>
              </a:ext>
            </a:extLst>
          </p:cNvPr>
          <p:cNvPicPr>
            <a:picLocks noChangeAspect="1"/>
          </p:cNvPicPr>
          <p:nvPr/>
        </p:nvPicPr>
        <p:blipFill>
          <a:blip r:embed="rId3"/>
          <a:stretch>
            <a:fillRect/>
          </a:stretch>
        </p:blipFill>
        <p:spPr>
          <a:xfrm>
            <a:off x="5197460" y="944554"/>
            <a:ext cx="6784474" cy="5502185"/>
          </a:xfrm>
          <a:prstGeom prst="rect">
            <a:avLst/>
          </a:prstGeom>
        </p:spPr>
      </p:pic>
      <p:sp>
        <p:nvSpPr>
          <p:cNvPr id="3" name="文本框 2">
            <a:extLst>
              <a:ext uri="{FF2B5EF4-FFF2-40B4-BE49-F238E27FC236}">
                <a16:creationId xmlns:a16="http://schemas.microsoft.com/office/drawing/2014/main" id="{96B13F18-0190-481A-9A52-A280B54BF2D3}"/>
              </a:ext>
            </a:extLst>
          </p:cNvPr>
          <p:cNvSpPr txBox="1"/>
          <p:nvPr/>
        </p:nvSpPr>
        <p:spPr>
          <a:xfrm>
            <a:off x="1574801" y="6262073"/>
            <a:ext cx="2262158" cy="369332"/>
          </a:xfrm>
          <a:prstGeom prst="rect">
            <a:avLst/>
          </a:prstGeom>
          <a:noFill/>
        </p:spPr>
        <p:txBody>
          <a:bodyPr wrap="none" rtlCol="0">
            <a:spAutoFit/>
          </a:bodyPr>
          <a:lstStyle/>
          <a:p>
            <a:r>
              <a:rPr lang="zh-CN" altLang="en-US" dirty="0">
                <a:solidFill>
                  <a:srgbClr val="FF0000"/>
                </a:solidFill>
              </a:rPr>
              <a:t>角色组（标识）模型</a:t>
            </a:r>
          </a:p>
        </p:txBody>
      </p:sp>
      <p:sp>
        <p:nvSpPr>
          <p:cNvPr id="6" name="文本框 5">
            <a:extLst>
              <a:ext uri="{FF2B5EF4-FFF2-40B4-BE49-F238E27FC236}">
                <a16:creationId xmlns:a16="http://schemas.microsoft.com/office/drawing/2014/main" id="{722463CD-A6CF-4C7E-807E-3D454CCB1AF0}"/>
              </a:ext>
            </a:extLst>
          </p:cNvPr>
          <p:cNvSpPr txBox="1"/>
          <p:nvPr/>
        </p:nvSpPr>
        <p:spPr>
          <a:xfrm>
            <a:off x="7106926" y="5782295"/>
            <a:ext cx="2031325" cy="369332"/>
          </a:xfrm>
          <a:prstGeom prst="rect">
            <a:avLst/>
          </a:prstGeom>
          <a:noFill/>
        </p:spPr>
        <p:txBody>
          <a:bodyPr wrap="none" rtlCol="0">
            <a:spAutoFit/>
          </a:bodyPr>
          <a:lstStyle/>
          <a:p>
            <a:r>
              <a:rPr lang="zh-CN" altLang="en-US" dirty="0">
                <a:solidFill>
                  <a:srgbClr val="FF0000"/>
                </a:solidFill>
              </a:rPr>
              <a:t>用户（标识）模型</a:t>
            </a:r>
          </a:p>
        </p:txBody>
      </p:sp>
    </p:spTree>
    <p:extLst>
      <p:ext uri="{BB962C8B-B14F-4D97-AF65-F5344CB8AC3E}">
        <p14:creationId xmlns:p14="http://schemas.microsoft.com/office/powerpoint/2010/main" val="3196763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AD9677-A9EC-4FCC-B5E2-0D9B638DF858}"/>
              </a:ext>
            </a:extLst>
          </p:cNvPr>
          <p:cNvSpPr>
            <a:spLocks noGrp="1"/>
          </p:cNvSpPr>
          <p:nvPr>
            <p:ph type="title"/>
          </p:nvPr>
        </p:nvSpPr>
        <p:spPr/>
        <p:txBody>
          <a:bodyPr/>
          <a:lstStyle/>
          <a:p>
            <a:r>
              <a:rPr lang="en-US" altLang="zh-CN" dirty="0"/>
              <a:t>4.2. </a:t>
            </a:r>
            <a:r>
              <a:rPr lang="zh-CN" altLang="en-US" dirty="0"/>
              <a:t>用户和角色组管理简单示例</a:t>
            </a:r>
          </a:p>
        </p:txBody>
      </p:sp>
      <p:pic>
        <p:nvPicPr>
          <p:cNvPr id="5" name="图片 4">
            <a:extLst>
              <a:ext uri="{FF2B5EF4-FFF2-40B4-BE49-F238E27FC236}">
                <a16:creationId xmlns:a16="http://schemas.microsoft.com/office/drawing/2014/main" id="{45A836CE-F11F-411E-9239-13D15094EF0B}"/>
              </a:ext>
            </a:extLst>
          </p:cNvPr>
          <p:cNvPicPr>
            <a:picLocks noChangeAspect="1"/>
          </p:cNvPicPr>
          <p:nvPr/>
        </p:nvPicPr>
        <p:blipFill>
          <a:blip r:embed="rId2"/>
          <a:stretch>
            <a:fillRect/>
          </a:stretch>
        </p:blipFill>
        <p:spPr>
          <a:xfrm>
            <a:off x="943843" y="1023633"/>
            <a:ext cx="8305849" cy="5608589"/>
          </a:xfrm>
          <a:prstGeom prst="rect">
            <a:avLst/>
          </a:prstGeom>
        </p:spPr>
      </p:pic>
    </p:spTree>
    <p:extLst>
      <p:ext uri="{BB962C8B-B14F-4D97-AF65-F5344CB8AC3E}">
        <p14:creationId xmlns:p14="http://schemas.microsoft.com/office/powerpoint/2010/main" val="3645389541"/>
      </p:ext>
    </p:extLst>
  </p:cSld>
  <p:clrMapOvr>
    <a:masterClrMapping/>
  </p:clrMapOvr>
</p:sld>
</file>

<file path=ppt/theme/theme1.xml><?xml version="1.0" encoding="utf-8"?>
<a:theme xmlns:a="http://schemas.openxmlformats.org/drawingml/2006/main" name="欢迎文档">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6715131_TF10001108.potx" id="{D183F7B2-BB7C-4769-A654-F50CCFED9CE6}" vid="{19F569AA-F1B7-4CD3-A3E0-DFBF7B5FB0CC}"/>
    </a:ext>
  </a:extLst>
</a:theme>
</file>

<file path=ppt/theme/theme2.xml><?xml version="1.0" encoding="utf-8"?>
<a:theme xmlns:a="http://schemas.openxmlformats.org/drawingml/2006/main" name="办公室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8a52e8c320b9a064ae3583ae3861c9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8020cb39231a0945110f9cd888b521a"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FD7FC771-7DFE-49DA-B577-71181BFBCB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E8C63A-4744-4DE4-BB49-0FF0B5375C60}">
  <ds:schemaRefs>
    <ds:schemaRef ds:uri="http://schemas.microsoft.com/sharepoint/v3/contenttype/forms"/>
  </ds:schemaRefs>
</ds:datastoreItem>
</file>

<file path=customXml/itemProps3.xml><?xml version="1.0" encoding="utf-8"?>
<ds:datastoreItem xmlns:ds="http://schemas.openxmlformats.org/officeDocument/2006/customXml" ds:itemID="{950072C5-DDE0-4258-BA7A-4D4B80DFA63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{DD172FA5-CC4B-4AFC-A892-CF92C4B34830}tf10001108_win32</Template>
  <TotalTime>3792</TotalTime>
  <Words>1270</Words>
  <Application>Microsoft Office PowerPoint</Application>
  <PresentationFormat>宽屏</PresentationFormat>
  <Paragraphs>130</Paragraphs>
  <Slides>34</Slides>
  <Notes>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34</vt:i4>
      </vt:variant>
    </vt:vector>
  </HeadingPairs>
  <TitlesOfParts>
    <vt:vector size="40" baseType="lpstr">
      <vt:lpstr>Microsoft YaHei UI</vt:lpstr>
      <vt:lpstr>微软雅黑</vt:lpstr>
      <vt:lpstr>Arial</vt:lpstr>
      <vt:lpstr>Segoe UI</vt:lpstr>
      <vt:lpstr>Wingdings</vt:lpstr>
      <vt:lpstr>欢迎文档</vt:lpstr>
      <vt:lpstr>ASP.Net Core Web API  概 念 与 应 用</vt:lpstr>
      <vt:lpstr>课程内容</vt:lpstr>
      <vt:lpstr>课程练习</vt:lpstr>
      <vt:lpstr>1. 路由</vt:lpstr>
      <vt:lpstr>2.  Web API 的 Http 特性</vt:lpstr>
      <vt:lpstr>3. .Net Core 日志</vt:lpstr>
      <vt:lpstr>4. 安全访问：基于 Asp.Net Core Identity 的用户、认证与访问许可</vt:lpstr>
      <vt:lpstr>4.1. 角色组和用户数据模型</vt:lpstr>
      <vt:lpstr>4.2. 用户和角色组管理简单示例</vt:lpstr>
      <vt:lpstr>4.2. 用户和角色组管理简单示例</vt:lpstr>
      <vt:lpstr>4.3. Asp.Net Core Indetity 中有关用户验证模型的一些概念</vt:lpstr>
      <vt:lpstr>4.4. 前端使用 登录凭证 方式访问后端的一般说明</vt:lpstr>
      <vt:lpstr>5. JWT （Json web token）认证与实现：从前端 App 访问后端服务的认证实现机制</vt:lpstr>
      <vt:lpstr>5.1. 为 Web API 配置基于 JWT 的用户认证</vt:lpstr>
      <vt:lpstr>5.2. 根据前端登录请求生成系统访问凭证 token </vt:lpstr>
      <vt:lpstr>5.3. 用于登录凭证传输数据对象模型的设计</vt:lpstr>
      <vt:lpstr>5.4. 在 Swagger 中调试和检查 JWT </vt:lpstr>
      <vt:lpstr>5.4.1. 登录请求获取登录凭证，并保存起来，用于后续的资源访问</vt:lpstr>
      <vt:lpstr>5.4.1. 登录请求获取登录凭证，并保存起来，用于后续的资源访问（续）</vt:lpstr>
      <vt:lpstr>5.5. 在 vue 前端登录和访问授权资源</vt:lpstr>
      <vt:lpstr>5.5.1. 提交登录请求，对于登录成功的返回数据对象，将 token 保留在本地存储</vt:lpstr>
      <vt:lpstr>5.5.2. 访问授权资源</vt:lpstr>
      <vt:lpstr>6. Web API 授权：资源访问授权模型、管理与应用</vt:lpstr>
      <vt:lpstr>6.1. 权限模型设计：数据资源、数据操作</vt:lpstr>
      <vt:lpstr>6.2. 权限模型设计：许可模型</vt:lpstr>
      <vt:lpstr>6.3. 示例：为指定的角色组添加 Claim，以便持久化其数据资源方位许可</vt:lpstr>
      <vt:lpstr>6.4. 通过 Web API 控制器/方法过滤器，将许可要求添加到系统的授权策略中</vt:lpstr>
      <vt:lpstr>6.5. 通过中间件，拦截每个前端请求，设置当前用户访问的用户信息，用于授权检查</vt:lpstr>
      <vt:lpstr>6.5.1. 初始化当前访问用户的数据</vt:lpstr>
      <vt:lpstr>6.6.  定义授权要求</vt:lpstr>
      <vt:lpstr>6.7. 通过定制的许可授权处理器，实现授权判断</vt:lpstr>
      <vt:lpstr>6.7. 配置授权管理</vt:lpstr>
      <vt:lpstr>课程练习</vt:lpstr>
      <vt:lpstr>尚有关于课程学习的问题？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软件技术专业入门教育</dc:title>
  <dc:creator>Chengjun Pan</dc:creator>
  <cp:keywords/>
  <cp:lastModifiedBy>Chengjun Pan</cp:lastModifiedBy>
  <cp:revision>33</cp:revision>
  <dcterms:created xsi:type="dcterms:W3CDTF">2021-09-22T07:16:02Z</dcterms:created>
  <dcterms:modified xsi:type="dcterms:W3CDTF">2022-04-18T12:06:45Z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